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3" r:id="rId8"/>
    <p:sldId id="267" r:id="rId9"/>
    <p:sldId id="266" r:id="rId10"/>
    <p:sldId id="265" r:id="rId11"/>
    <p:sldId id="269" r:id="rId12"/>
    <p:sldId id="271" r:id="rId13"/>
    <p:sldId id="273" r:id="rId14"/>
    <p:sldId id="277" r:id="rId15"/>
    <p:sldId id="286" r:id="rId16"/>
    <p:sldId id="285" r:id="rId17"/>
    <p:sldId id="279" r:id="rId18"/>
    <p:sldId id="287" r:id="rId19"/>
    <p:sldId id="288" r:id="rId20"/>
    <p:sldId id="289" r:id="rId21"/>
    <p:sldId id="290" r:id="rId22"/>
    <p:sldId id="281" r:id="rId23"/>
    <p:sldId id="284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56237D7-169B-4224-8368-CC72F3F6CA27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847E39F-006F-4AFC-9D42-B52A17A6A7D2}" type="datetimeFigureOut">
              <a:rPr lang="cs-CZ" smtClean="0"/>
              <a:t>23. 2. 2017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2411760" y="476672"/>
            <a:ext cx="4752528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67744" y="1268760"/>
            <a:ext cx="7235981" cy="1944216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cs-CZ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cs-CZ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cs-CZ" sz="2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cs-CZ" sz="2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Houby tvoří samostatnou skupinu.</a:t>
            </a:r>
            <a:br>
              <a:rPr lang="cs-CZ" sz="2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cs-CZ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cs-CZ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cs-CZ" sz="2400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Nejsou to rostliny ani živočichové.</a:t>
            </a:r>
            <a:br>
              <a:rPr lang="cs-CZ" sz="2400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cs-CZ" sz="2400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cs-CZ" sz="2400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cs-CZ" sz="2400" cap="all" dirty="0">
              <a:ln w="9000" cmpd="sng">
                <a:noFill/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cs-CZ" sz="6000" b="1" dirty="0" smtClean="0">
                <a:solidFill>
                  <a:srgbClr val="C00000"/>
                </a:solidFill>
              </a:rPr>
              <a:t>      </a:t>
            </a:r>
            <a:r>
              <a:rPr lang="cs-CZ" sz="4400" b="1" dirty="0" smtClean="0">
                <a:solidFill>
                  <a:srgbClr val="C00000"/>
                </a:solidFill>
              </a:rPr>
              <a:t>HOUBY</a:t>
            </a:r>
            <a:endParaRPr lang="cs-CZ" sz="4400" b="1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13350" y="2735922"/>
            <a:ext cx="6537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Jsou to </a:t>
            </a:r>
            <a:r>
              <a:rPr lang="cs-CZ" sz="2800" b="1" i="1" u="sng" dirty="0" smtClean="0">
                <a:solidFill>
                  <a:srgbClr val="FF0000"/>
                </a:solidFill>
              </a:rPr>
              <a:t>nezelené organismy</a:t>
            </a:r>
            <a:r>
              <a:rPr lang="cs-CZ" sz="2800" b="1" dirty="0" smtClean="0">
                <a:solidFill>
                  <a:srgbClr val="FF0000"/>
                </a:solidFill>
              </a:rPr>
              <a:t>, </a:t>
            </a:r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rozmnožují se </a:t>
            </a:r>
          </a:p>
          <a:p>
            <a:r>
              <a:rPr lang="cs-CZ" sz="2800" b="1" i="1" u="sng" dirty="0">
                <a:solidFill>
                  <a:srgbClr val="FF0000"/>
                </a:solidFill>
              </a:rPr>
              <a:t>v</a:t>
            </a:r>
            <a:r>
              <a:rPr lang="cs-CZ" sz="2800" b="1" i="1" u="sng" dirty="0" smtClean="0">
                <a:solidFill>
                  <a:srgbClr val="FF0000"/>
                </a:solidFill>
              </a:rPr>
              <a:t>ýtrusy.</a:t>
            </a:r>
            <a:endParaRPr lang="cs-CZ" sz="2800" b="1" i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i60.cz/obrazky/velke/00_201410091211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28700"/>
            <a:ext cx="3932436" cy="26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476672"/>
            <a:ext cx="8229600" cy="778098"/>
          </a:xfrm>
        </p:spPr>
        <p:txBody>
          <a:bodyPr/>
          <a:lstStyle/>
          <a:p>
            <a:r>
              <a:rPr lang="cs-CZ" sz="4800" dirty="0" smtClean="0">
                <a:solidFill>
                  <a:srgbClr val="002060"/>
                </a:solidFill>
              </a:rPr>
              <a:t>Hřib smrkový</a:t>
            </a:r>
            <a:endParaRPr lang="cs-CZ" sz="48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6264696" cy="455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8229600" cy="850106"/>
          </a:xfrm>
        </p:spPr>
        <p:txBody>
          <a:bodyPr/>
          <a:lstStyle/>
          <a:p>
            <a:r>
              <a:rPr lang="cs-CZ" sz="4800" dirty="0" smtClean="0">
                <a:solidFill>
                  <a:schemeClr val="bg2">
                    <a:lumMod val="10000"/>
                  </a:schemeClr>
                </a:solidFill>
              </a:rPr>
              <a:t>Klouzek obecný</a:t>
            </a:r>
            <a:endParaRPr lang="cs-CZ" sz="4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1144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3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bg2">
                    <a:lumMod val="10000"/>
                  </a:schemeClr>
                </a:solidFill>
              </a:rPr>
              <a:t>Křemenáč</a:t>
            </a:r>
            <a:endParaRPr lang="cs-CZ" sz="4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840760" cy="47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cs-CZ" sz="4800" dirty="0" smtClean="0"/>
              <a:t>Nejedlé houby</a:t>
            </a:r>
            <a:endParaRPr lang="cs-CZ" sz="4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72608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 smtClean="0"/>
              <a:t>Nejedlé houby mají většinou hořkou chuť, nebo zapáchají. Nejsou proto vhodné k přípravě pokrmů. Neotrávíme se, ale pokrm nám                         nebude chutnat                                         a může nám být                                  špatně od žaludku.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7" name="Picture 3" descr="C:\Users\prejzova\AppData\Local\Microsoft\Windows\Temporary Internet Files\Content.IE5\2UABTRXI\MC90042485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024336" cy="33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tx1">
                    <a:lumMod val="50000"/>
                  </a:schemeClr>
                </a:solidFill>
              </a:rPr>
              <a:t>Ryzec ryšavý</a:t>
            </a:r>
            <a:endParaRPr lang="cs-CZ" sz="4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5"/>
            <a:ext cx="8208912" cy="52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řib žlučník (Tylopilus felle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15014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96802" y="260648"/>
            <a:ext cx="44839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 dirty="0" smtClean="0"/>
              <a:t>Hřib </a:t>
            </a:r>
            <a:r>
              <a:rPr lang="cs-CZ" sz="6600" b="1" dirty="0"/>
              <a:t>žlučník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514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čirůvka oranžová (Tricholoma auranti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08" y="1512660"/>
            <a:ext cx="5904656" cy="44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0859" y="404664"/>
            <a:ext cx="62143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 smtClean="0"/>
              <a:t>Čirůvka </a:t>
            </a:r>
            <a:r>
              <a:rPr lang="cs-CZ" sz="6600" dirty="0"/>
              <a:t>oranžová </a:t>
            </a:r>
          </a:p>
        </p:txBody>
      </p:sp>
    </p:spTree>
    <p:extLst>
      <p:ext uri="{BB962C8B-B14F-4D97-AF65-F5344CB8AC3E}">
        <p14:creationId xmlns:p14="http://schemas.microsoft.com/office/powerpoint/2010/main" val="2115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cs-CZ" sz="4800" dirty="0" smtClean="0"/>
              <a:t>Jedovaté houby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587158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Otravy hub jsou velmi zákeřné a bolestivé. Projevují se silnými bolestmi břicha, průjmem, zvracením, studeným potem, bezvědomím. Někdy i smrtí! Příznaky se mohou objevit za 30 minut, ale také až po 40 hodinách. To už bývá pozdě a jed se už dostal do krevního oběhu.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02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chomůrka červená (Amanita muscari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83" y="1484784"/>
            <a:ext cx="6336704" cy="47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404664"/>
            <a:ext cx="8229600" cy="850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dirty="0" smtClean="0">
                <a:solidFill>
                  <a:schemeClr val="bg2">
                    <a:lumMod val="10000"/>
                  </a:schemeClr>
                </a:solidFill>
              </a:rPr>
              <a:t>Muchomůrka červená</a:t>
            </a:r>
            <a:endParaRPr lang="cs-CZ" sz="4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řib satan (Boletus satana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0540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9387" y="412829"/>
            <a:ext cx="38426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Hřib satan</a:t>
            </a:r>
            <a:endParaRPr lang="cs-CZ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91680" y="188640"/>
            <a:ext cx="6454972" cy="9361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</a:rPr>
              <a:t>TĚLO HOUBY</a:t>
            </a:r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skolakov.eu/prvouka/3-trida/houby/ucime-se/n%C3%A1hled_h%C5%99ib_hn%C4%9Bd%C3%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31" y="1479799"/>
            <a:ext cx="3384376" cy="42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ipka doprava 8"/>
          <p:cNvSpPr/>
          <p:nvPr/>
        </p:nvSpPr>
        <p:spPr>
          <a:xfrm>
            <a:off x="4294907" y="1967318"/>
            <a:ext cx="175423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3156919" y="3643086"/>
            <a:ext cx="175423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309245" y="5457491"/>
            <a:ext cx="175423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14135" y="1813720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klobouk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076056" y="3489488"/>
            <a:ext cx="80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třeň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73710" y="5303893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</a:rPr>
              <a:t>podhoubí</a:t>
            </a:r>
            <a:endParaRPr lang="cs-CZ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Levá složená závorka 2"/>
          <p:cNvSpPr/>
          <p:nvPr/>
        </p:nvSpPr>
        <p:spPr>
          <a:xfrm rot="10800000">
            <a:off x="7602657" y="2042191"/>
            <a:ext cx="576064" cy="2829834"/>
          </a:xfrm>
          <a:prstGeom prst="leftBrace">
            <a:avLst>
              <a:gd name="adj1" fmla="val 72818"/>
              <a:gd name="adj2" fmla="val 5037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725657" y="3151224"/>
            <a:ext cx="2330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PLODNICE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5894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/>
      <p:bldP spid="14" grpId="0"/>
      <p:bldP spid="15" grpId="0"/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ávojenka lesklá (Entoloma nitid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16330"/>
            <a:ext cx="3736042" cy="49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66289" y="272757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4800" b="1" dirty="0">
                <a:solidFill>
                  <a:srgbClr val="4D5B6B"/>
                </a:solidFill>
              </a:rPr>
              <a:t>závojenka lesklá </a:t>
            </a:r>
            <a:endParaRPr lang="cs-CZ" sz="4800" dirty="0">
              <a:solidFill>
                <a:srgbClr val="4D5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dirty="0" smtClean="0"/>
              <a:t>Smrtelně jedovaté houby</a:t>
            </a:r>
            <a:endParaRPr lang="cs-CZ" sz="48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307626" y="1455774"/>
            <a:ext cx="5000678" cy="677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smtClean="0">
                <a:solidFill>
                  <a:schemeClr val="tx1">
                    <a:lumMod val="50000"/>
                  </a:schemeClr>
                </a:solidFill>
              </a:rPr>
              <a:t>Muchomůrka zelená</a:t>
            </a:r>
            <a:endParaRPr lang="cs-CZ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87" y="2132853"/>
            <a:ext cx="6748356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1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008112"/>
          </a:xfrm>
        </p:spPr>
        <p:txBody>
          <a:bodyPr>
            <a:noAutofit/>
          </a:bodyPr>
          <a:lstStyle/>
          <a:p>
            <a:pPr algn="ctr"/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</a:rPr>
              <a:t>Muchomůrka                    </a:t>
            </a:r>
            <a:r>
              <a:rPr lang="cs-CZ" sz="3600" dirty="0" err="1" smtClean="0">
                <a:solidFill>
                  <a:schemeClr val="bg2">
                    <a:lumMod val="10000"/>
                  </a:schemeClr>
                </a:solidFill>
              </a:rPr>
              <a:t>Muchomůrka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</a:rPr>
              <a:t>     	citrónová			tygrovaná</a:t>
            </a:r>
            <a:endParaRPr lang="cs-CZ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35426"/>
            <a:ext cx="4445903" cy="541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5426"/>
            <a:ext cx="4176464" cy="541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/>
            <a:r>
              <a:rPr lang="cs-CZ" sz="3600" dirty="0" smtClean="0">
                <a:solidFill>
                  <a:srgbClr val="FF0000"/>
                </a:solidFill>
              </a:rPr>
              <a:t>Nejlepší ochranou před otravou houbami je dodržovat pravidla. To znamená, sbírat jen takové houby, které bezpečně známe. </a:t>
            </a:r>
            <a:r>
              <a:rPr lang="cs-CZ" sz="3600" b="1" dirty="0" smtClean="0">
                <a:solidFill>
                  <a:srgbClr val="FF0000"/>
                </a:solidFill>
              </a:rPr>
              <a:t>!!!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5256584" cy="333669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835696" y="188640"/>
            <a:ext cx="6264696" cy="936104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 smtClean="0"/>
              <a:t>ROZDĚLENÍ HUB</a:t>
            </a:r>
            <a:endParaRPr lang="cs-CZ" sz="4000" b="1" dirty="0"/>
          </a:p>
        </p:txBody>
      </p:sp>
      <p:sp>
        <p:nvSpPr>
          <p:cNvPr id="8" name="Šipka doprava 7"/>
          <p:cNvSpPr/>
          <p:nvPr/>
        </p:nvSpPr>
        <p:spPr>
          <a:xfrm>
            <a:off x="1259632" y="1700808"/>
            <a:ext cx="1368152" cy="81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59632" y="2874871"/>
            <a:ext cx="1368152" cy="81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1275269" y="5085184"/>
            <a:ext cx="1368152" cy="81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1263615" y="4005064"/>
            <a:ext cx="1368152" cy="811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131840" y="1700808"/>
            <a:ext cx="1518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0070C0"/>
                </a:solidFill>
              </a:rPr>
              <a:t>JEDLÉ</a:t>
            </a:r>
            <a:endParaRPr lang="cs-CZ" sz="4400" b="1" dirty="0">
              <a:solidFill>
                <a:srgbClr val="0070C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88171" y="2874871"/>
            <a:ext cx="2165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chemeClr val="accent3">
                    <a:lumMod val="50000"/>
                  </a:schemeClr>
                </a:solidFill>
              </a:rPr>
              <a:t>NEJEDLÉ</a:t>
            </a:r>
            <a:endParaRPr lang="cs-CZ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088171" y="4005064"/>
            <a:ext cx="2531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00B050"/>
                </a:solidFill>
              </a:rPr>
              <a:t>JEDOVATÉ</a:t>
            </a:r>
            <a:endParaRPr lang="cs-CZ" sz="4400" b="1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088171" y="5120121"/>
            <a:ext cx="5172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SMRTELNĚ JEDOVATÉ</a:t>
            </a:r>
            <a:endParaRPr lang="cs-CZ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1331640" y="122249"/>
            <a:ext cx="7200800" cy="72008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 smtClean="0">
                <a:solidFill>
                  <a:srgbClr val="FFFF00"/>
                </a:solidFill>
              </a:rPr>
              <a:t>POZNÁŠ NĚKTERÉ HOUBY?</a:t>
            </a: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www.e-sandera.cz/upload/aktuality/hr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3109218" cy="40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187624" y="1353542"/>
            <a:ext cx="3228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Hřib pravý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http://upload.wikimedia.org/wikipedia/commons/thumb/8/8c/Parasol-1.jpg/295px-Paraso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20746"/>
            <a:ext cx="2344653" cy="35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821237" y="1363193"/>
            <a:ext cx="4006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Bedla vysoká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5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78638" y="523853"/>
            <a:ext cx="434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Kozák březový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0" name="Picture 4" descr="http://www.nahuby.sk/images/fotosutaz/2007/09/17/yvona_janotova_81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67" y="1628800"/>
            <a:ext cx="3869799" cy="2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houbach.cz/obrazky/galerie/187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92" y="1373762"/>
            <a:ext cx="3716412" cy="341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626738" y="5013175"/>
            <a:ext cx="45172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Křemenáč osikový</a:t>
            </a:r>
            <a:endParaRPr lang="cs-CZ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6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iinfo.cz/images/199/hrib-sa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44770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831144" y="355639"/>
            <a:ext cx="3189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Hřib satan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 descr="http://www.ohoubach.cz/obrazky/galerie/374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2837674" cy="37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021121" y="5517232"/>
            <a:ext cx="40234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Muchomůrka červená</a:t>
            </a:r>
            <a:endParaRPr lang="cs-CZ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2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3203848" y="1340768"/>
            <a:ext cx="8229600" cy="706090"/>
          </a:xfrm>
        </p:spPr>
        <p:txBody>
          <a:bodyPr>
            <a:noAutofit/>
          </a:bodyPr>
          <a:lstStyle/>
          <a:p>
            <a:r>
              <a:rPr lang="cs-CZ" sz="4800" dirty="0" smtClean="0">
                <a:solidFill>
                  <a:srgbClr val="002060"/>
                </a:solidFill>
              </a:rPr>
              <a:t>Hřib kovář</a:t>
            </a:r>
            <a:endParaRPr lang="cs-CZ" sz="48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904656" cy="387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187624" y="332656"/>
            <a:ext cx="7355160" cy="720080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15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 smtClean="0"/>
              <a:t>              Jedlé houby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6359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085184"/>
            <a:ext cx="7239000" cy="1143000"/>
          </a:xfrm>
        </p:spPr>
        <p:txBody>
          <a:bodyPr/>
          <a:lstStyle/>
          <a:p>
            <a:r>
              <a:rPr lang="cs-CZ" sz="4800" dirty="0" smtClean="0">
                <a:solidFill>
                  <a:schemeClr val="bg2">
                    <a:lumMod val="10000"/>
                  </a:schemeClr>
                </a:solidFill>
              </a:rPr>
              <a:t>              Kozák habrový</a:t>
            </a:r>
            <a:endParaRPr lang="cs-CZ" sz="4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726175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4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692696"/>
            <a:ext cx="8229600" cy="850106"/>
          </a:xfrm>
        </p:spPr>
        <p:txBody>
          <a:bodyPr/>
          <a:lstStyle/>
          <a:p>
            <a:r>
              <a:rPr lang="cs-CZ" sz="4800" dirty="0" smtClean="0">
                <a:solidFill>
                  <a:schemeClr val="bg2">
                    <a:lumMod val="10000"/>
                  </a:schemeClr>
                </a:solidFill>
              </a:rPr>
              <a:t>Hřib hnědý</a:t>
            </a:r>
            <a:endParaRPr lang="cs-CZ" sz="4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120680" cy="409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Teplo</Template>
  <TotalTime>127</TotalTime>
  <Words>188</Words>
  <Application>Microsoft Office PowerPoint</Application>
  <PresentationFormat>Předvádění na obrazovce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Thermal</vt:lpstr>
      <vt:lpstr>  Houby tvoří samostatnou skupinu.  Nejsou to rostliny ani živočichové.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Hřib kovář</vt:lpstr>
      <vt:lpstr>              Kozák habrový</vt:lpstr>
      <vt:lpstr>Hřib hnědý</vt:lpstr>
      <vt:lpstr>Hřib smrkový</vt:lpstr>
      <vt:lpstr>Klouzek obecný</vt:lpstr>
      <vt:lpstr>Křemenáč</vt:lpstr>
      <vt:lpstr>Nejedlé houby</vt:lpstr>
      <vt:lpstr>Ryzec ryšavý</vt:lpstr>
      <vt:lpstr>Prezentace aplikace PowerPoint</vt:lpstr>
      <vt:lpstr>Prezentace aplikace PowerPoint</vt:lpstr>
      <vt:lpstr>Jedovaté houby</vt:lpstr>
      <vt:lpstr>Prezentace aplikace PowerPoint</vt:lpstr>
      <vt:lpstr>Prezentace aplikace PowerPoint</vt:lpstr>
      <vt:lpstr>Prezentace aplikace PowerPoint</vt:lpstr>
      <vt:lpstr>Prezentace aplikace PowerPoint</vt:lpstr>
      <vt:lpstr>Muchomůrka                    Muchomůrka      citrónová   tygrovaná</vt:lpstr>
      <vt:lpstr>Nejlepší ochranou před otravou houbami je dodržovat pravidla. To znamená, sbírat jen takové houby, které bezpečně známe.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Baumgartnerová</dc:creator>
  <cp:lastModifiedBy>Baumgartnerová</cp:lastModifiedBy>
  <cp:revision>17</cp:revision>
  <dcterms:created xsi:type="dcterms:W3CDTF">2015-02-25T18:56:45Z</dcterms:created>
  <dcterms:modified xsi:type="dcterms:W3CDTF">2017-02-23T19:38:07Z</dcterms:modified>
</cp:coreProperties>
</file>