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8" r:id="rId3"/>
    <p:sldId id="259" r:id="rId4"/>
    <p:sldId id="279" r:id="rId5"/>
    <p:sldId id="291" r:id="rId6"/>
    <p:sldId id="280" r:id="rId7"/>
    <p:sldId id="286" r:id="rId8"/>
    <p:sldId id="288" r:id="rId9"/>
    <p:sldId id="292" r:id="rId10"/>
    <p:sldId id="287" r:id="rId11"/>
    <p:sldId id="304" r:id="rId12"/>
    <p:sldId id="294" r:id="rId13"/>
    <p:sldId id="295" r:id="rId14"/>
    <p:sldId id="301" r:id="rId15"/>
    <p:sldId id="296" r:id="rId16"/>
    <p:sldId id="303" r:id="rId17"/>
    <p:sldId id="277" r:id="rId18"/>
    <p:sldId id="278" r:id="rId1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94660"/>
  </p:normalViewPr>
  <p:slideViewPr>
    <p:cSldViewPr>
      <p:cViewPr varScale="1">
        <p:scale>
          <a:sx n="86" d="100"/>
          <a:sy n="86" d="100"/>
        </p:scale>
        <p:origin x="156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8FBD3-7CA1-4C6F-8091-525E4B1E97A2}" type="datetimeFigureOut">
              <a:rPr lang="cs-CZ"/>
              <a:pPr>
                <a:defRPr/>
              </a:pPr>
              <a:t>14.05.2019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3BA1F-8F8E-4927-B1F2-353102C561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F1522-8E66-4795-A790-E9520BC3A435}" type="datetimeFigureOut">
              <a:rPr lang="cs-CZ"/>
              <a:pPr>
                <a:defRPr/>
              </a:pPr>
              <a:t>14.05.2019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3CAF3-E8A2-4C8C-BD8D-013F6D9A40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8A83-3098-49A9-AB6B-F671203659ED}" type="datetimeFigureOut">
              <a:rPr lang="cs-CZ"/>
              <a:pPr>
                <a:defRPr/>
              </a:pPr>
              <a:t>14.05.2019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427F8-4A2E-40DE-8056-052B27EACD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A288A-30B2-4E1C-94F4-6689B91CCF9A}" type="datetimeFigureOut">
              <a:rPr lang="cs-CZ"/>
              <a:pPr>
                <a:defRPr/>
              </a:pPr>
              <a:t>14.05.2019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2CA39-7D7B-4F56-973A-BF8B44B9C8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40DFC-7333-4E90-92D7-CDB11E5CDDC9}" type="datetimeFigureOut">
              <a:rPr lang="cs-CZ"/>
              <a:pPr>
                <a:defRPr/>
              </a:pPr>
              <a:t>14.05.2019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9CFEA-0454-4094-94BB-8CF5ECA563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ED740-7008-4C34-93F0-EF9A596A2F5F}" type="datetimeFigureOut">
              <a:rPr lang="cs-CZ"/>
              <a:pPr>
                <a:defRPr/>
              </a:pPr>
              <a:t>14.05.2019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54640-2762-44F2-8B3A-815DB32419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5839F-7841-4956-AA27-28CAD29ED3E5}" type="datetimeFigureOut">
              <a:rPr lang="cs-CZ"/>
              <a:pPr>
                <a:defRPr/>
              </a:pPr>
              <a:t>14.05.2019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D66D8-CED1-464C-8D47-4FDE13468B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15FF2-0544-472E-8988-2FD373CE4B4F}" type="datetimeFigureOut">
              <a:rPr lang="cs-CZ"/>
              <a:pPr>
                <a:defRPr/>
              </a:pPr>
              <a:t>14.05.2019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25DD9-01EB-4814-957C-882E10392F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25FCB-B6A0-4B92-95E6-F08C29A97039}" type="datetimeFigureOut">
              <a:rPr lang="cs-CZ"/>
              <a:pPr>
                <a:defRPr/>
              </a:pPr>
              <a:t>14.05.2019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B48F6-7D4C-47A8-ACC0-0C8DBAE965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B7D88-EAA1-480B-BA52-BEF89186BFE4}" type="datetimeFigureOut">
              <a:rPr lang="cs-CZ"/>
              <a:pPr>
                <a:defRPr/>
              </a:pPr>
              <a:t>14.05.2019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C1810-7A19-44A3-9328-C16F12F920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32086-4F3C-4E9C-A212-99F2684EA6C4}" type="datetimeFigureOut">
              <a:rPr lang="cs-CZ"/>
              <a:pPr>
                <a:defRPr/>
              </a:pPr>
              <a:t>14.05.2019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4B35A-1717-4597-AE5B-85D7DDDBCB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CE91B4-D4E2-42A1-81F2-4E05FE45F27B}" type="datetimeFigureOut">
              <a:rPr lang="cs-CZ"/>
              <a:pPr>
                <a:defRPr/>
              </a:pPr>
              <a:t>14.05.2019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A3200D-670B-4E28-B605-A2E588581D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Q1cOWyHmJg" TargetMode="External"/><Relationship Id="rId2" Type="http://schemas.openxmlformats.org/officeDocument/2006/relationships/hyperlink" Target="http://www.youtube.com/watch?v=YwAAosTb9O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4C-oiN_KDD0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L8aF3MmSDDQ&amp;feature=related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vxS_bJ0yOU" TargetMode="External"/><Relationship Id="rId2" Type="http://schemas.openxmlformats.org/officeDocument/2006/relationships/hyperlink" Target="http://www.youtube.com/watch?v=GZbuA7r17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ef-4Bv5Ng0w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3zikmAirQqQ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Chopin,_by_Wodzinska.JPG?uselang=cs" TargetMode="External"/><Relationship Id="rId13" Type="http://schemas.openxmlformats.org/officeDocument/2006/relationships/hyperlink" Target="http://commons.wikimedia.org/wiki/File:Chopin's_Grave_in_Paris.jpg" TargetMode="External"/><Relationship Id="rId3" Type="http://schemas.openxmlformats.org/officeDocument/2006/relationships/hyperlink" Target="http://en.wikipedia.org/wiki/File:Miko%C5%82aj_Chopin.jpg" TargetMode="External"/><Relationship Id="rId7" Type="http://schemas.openxmlformats.org/officeDocument/2006/relationships/hyperlink" Target="http://pl.wikipedia.org/w/index.php?title=Plik:Maria_Orpiszewska.jpg&amp;filetimestamp=20091009195250" TargetMode="External"/><Relationship Id="rId12" Type="http://schemas.openxmlformats.org/officeDocument/2006/relationships/hyperlink" Target="http://en.wikipedia.org/wiki/File:Pillar_containing_Chopin's_heart.JPG" TargetMode="External"/><Relationship Id="rId2" Type="http://schemas.openxmlformats.org/officeDocument/2006/relationships/hyperlink" Target="http://commons.wikimedia.org/wiki/File:Frederic_Chopin_photo.jpeg?uselang=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penstreetmap.org/" TargetMode="External"/><Relationship Id="rId11" Type="http://schemas.openxmlformats.org/officeDocument/2006/relationships/hyperlink" Target="http://cs.wikipedia.org/wiki/Soubor:Cast_of_Chopin's_hand.JPG" TargetMode="External"/><Relationship Id="rId5" Type="http://schemas.openxmlformats.org/officeDocument/2006/relationships/hyperlink" Target="http://commons.wikimedia.org/wiki/File:Poland_Zelazowa_Wola.jpg?uselang=cs" TargetMode="External"/><Relationship Id="rId10" Type="http://schemas.openxmlformats.org/officeDocument/2006/relationships/hyperlink" Target="http://commons.wikimedia.org/wiki/File:ChopinSandDelacroix.jpg" TargetMode="External"/><Relationship Id="rId4" Type="http://schemas.openxmlformats.org/officeDocument/2006/relationships/hyperlink" Target="http://en.wikipedia.org/wiki/File:Justyna_Chopin.jpg" TargetMode="External"/><Relationship Id="rId9" Type="http://schemas.openxmlformats.org/officeDocument/2006/relationships/hyperlink" Target="http://en.wikipedia.org/wiki/File:Die_junge_George_Sand.jpg" TargetMode="External"/><Relationship Id="rId14" Type="http://schemas.openxmlformats.org/officeDocument/2006/relationships/hyperlink" Target="http://commons.wikimedia.org/wiki/File:Chopin_deska2.jpg?uselang=c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la-duchesse.blog.cz/0909/kdo-byla-george-san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42875" y="3286125"/>
            <a:ext cx="7858125" cy="2000250"/>
          </a:xfrm>
        </p:spPr>
        <p:txBody>
          <a:bodyPr/>
          <a:lstStyle/>
          <a:p>
            <a:pPr algn="l" eaLnBrk="1" hangingPunct="1"/>
            <a:r>
              <a:rPr lang="cs-CZ" sz="2800" smtClean="0">
                <a:solidFill>
                  <a:schemeClr val="bg1"/>
                </a:solidFill>
                <a:latin typeface="Arial" charset="0"/>
                <a:cs typeface="Arial" charset="0"/>
              </a:rPr>
              <a:t>Raný r</a:t>
            </a:r>
            <a:r>
              <a:rPr lang="en-US" sz="2800" smtClean="0">
                <a:solidFill>
                  <a:schemeClr val="bg1"/>
                </a:solidFill>
                <a:latin typeface="Arial" charset="0"/>
                <a:cs typeface="Arial" charset="0"/>
              </a:rPr>
              <a:t>omantismus</a:t>
            </a:r>
            <a:r>
              <a:rPr lang="cs-CZ" sz="2800" smtClean="0">
                <a:solidFill>
                  <a:schemeClr val="bg1"/>
                </a:solidFill>
                <a:latin typeface="Arial" charset="0"/>
                <a:cs typeface="Arial" charset="0"/>
              </a:rPr>
              <a:t> – mladší větev</a:t>
            </a:r>
            <a:br>
              <a:rPr lang="cs-CZ" sz="280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cs-CZ" smtClean="0">
                <a:solidFill>
                  <a:schemeClr val="bg1"/>
                </a:solidFill>
                <a:latin typeface="Arial" charset="0"/>
                <a:cs typeface="Arial" charset="0"/>
              </a:rPr>
              <a:t>Fryderyk Chopin</a:t>
            </a:r>
            <a:br>
              <a:rPr lang="cs-CZ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es-ES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5949950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100" i="1">
                <a:solidFill>
                  <a:schemeClr val="bg1"/>
                </a:solidFill>
              </a:rPr>
              <a:t>Autorem materiálu a všech jeho částí, není-li uvedeno jinak, je Bc. Alexandr Šťastný, dipl. um. </a:t>
            </a:r>
          </a:p>
          <a:p>
            <a:pPr algn="ctr"/>
            <a:r>
              <a:rPr lang="cs-CZ" sz="1100" i="1">
                <a:solidFill>
                  <a:schemeClr val="bg1"/>
                </a:solidFill>
              </a:rPr>
              <a:t>Dostupné z Metodického portálu www.rvp.cz, ISSN: 1802-4785. </a:t>
            </a:r>
            <a:br>
              <a:rPr lang="cs-CZ" sz="1100" i="1">
                <a:solidFill>
                  <a:schemeClr val="bg1"/>
                </a:solidFill>
              </a:rPr>
            </a:br>
            <a:r>
              <a:rPr lang="cs-CZ" sz="1100" i="1">
                <a:solidFill>
                  <a:schemeClr val="bg1"/>
                </a:solidFill>
              </a:rPr>
              <a:t>Provozuje Národní ústav pro vzdělávání, školské poradenské zařízení a zařízení pro další vzdělávání pedagogických pracovníků (NÚV).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sah 2"/>
          <p:cNvSpPr>
            <a:spLocks noGrp="1"/>
          </p:cNvSpPr>
          <p:nvPr>
            <p:ph idx="1"/>
          </p:nvPr>
        </p:nvSpPr>
        <p:spPr>
          <a:xfrm>
            <a:off x="357188" y="214313"/>
            <a:ext cx="8329612" cy="6643687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cs-CZ" sz="18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Chopinův vztah k Čechám:</a:t>
            </a:r>
            <a:endParaRPr lang="en-US" sz="1800" b="1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Chopin navštívil Čechy několikrát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zejména se jednalo o pobyty v lázeňských městech, kde se léčil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 r. 1829 navštívil </a:t>
            </a:r>
            <a:r>
              <a:rPr lang="cs-CZ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Prahu </a:t>
            </a: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též</a:t>
            </a:r>
            <a:r>
              <a:rPr lang="en-US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Teplice</a:t>
            </a: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kde byl pozván na zámek k hraběti </a:t>
            </a:r>
            <a:r>
              <a:rPr lang="cs-CZ" sz="1800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Clary</a:t>
            </a: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1800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Aldringenovi</a:t>
            </a: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 improvizoval zde před šlechtickou společností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cenný je rovněž pobyt v </a:t>
            </a:r>
            <a:r>
              <a:rPr lang="cs-CZ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Děčíně</a:t>
            </a: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kde se stýkal s rodinou </a:t>
            </a:r>
            <a:r>
              <a:rPr lang="cs-CZ" sz="1800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Thunů</a:t>
            </a:r>
            <a:endParaRPr lang="en-US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 r. 1835 se Josefině </a:t>
            </a:r>
            <a:r>
              <a:rPr lang="cs-CZ" sz="1800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Thunové</a:t>
            </a: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zapsal do památníku Valčíkem As-dur, zvaný</a:t>
            </a:r>
            <a:r>
              <a:rPr lang="en-US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též „Děčínský“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 r. 1835 se v </a:t>
            </a:r>
            <a:r>
              <a:rPr lang="cs-CZ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Karlových Varech </a:t>
            </a: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setkal se svými rodiči, k oblíbeným místům pobytu patřily především </a:t>
            </a:r>
            <a:r>
              <a:rPr lang="cs-CZ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Mariánské Lázně</a:t>
            </a:r>
            <a:endParaRPr lang="en-US" sz="1800" kern="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Obrázek 2" descr="419px-Chopin_deska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3141663"/>
            <a:ext cx="2376487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11"/>
          <p:cNvSpPr txBox="1">
            <a:spLocks noChangeArrowheads="1"/>
          </p:cNvSpPr>
          <p:nvPr/>
        </p:nvSpPr>
        <p:spPr bwMode="auto">
          <a:xfrm>
            <a:off x="250825" y="4724400"/>
            <a:ext cx="52514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600" dirty="0">
                <a:solidFill>
                  <a:schemeClr val="bg1"/>
                </a:solidFill>
              </a:rPr>
              <a:t>[</a:t>
            </a:r>
            <a:r>
              <a:rPr lang="cs-CZ" sz="16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Pamětní deska připomínající pobyt </a:t>
            </a:r>
            <a:r>
              <a:rPr lang="cs-CZ" sz="1600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Fryderyka</a:t>
            </a:r>
            <a:r>
              <a:rPr lang="cs-CZ" sz="16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Chopina </a:t>
            </a:r>
          </a:p>
          <a:p>
            <a:pPr algn="ctr">
              <a:defRPr/>
            </a:pPr>
            <a:r>
              <a:rPr lang="cs-CZ" sz="16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 hotelu stojícím na místě dnešní ČNB v Praze</a:t>
            </a:r>
            <a:r>
              <a:rPr lang="cs-CZ" sz="1600" dirty="0">
                <a:solidFill>
                  <a:schemeClr val="bg1"/>
                </a:solidFill>
              </a:rPr>
              <a:t>]</a:t>
            </a:r>
            <a:endParaRPr lang="cs-CZ" sz="1600" dirty="0"/>
          </a:p>
        </p:txBody>
      </p:sp>
      <p:sp>
        <p:nvSpPr>
          <p:cNvPr id="11269" name="TextovéPole 11"/>
          <p:cNvSpPr txBox="1">
            <a:spLocks noChangeArrowheads="1"/>
          </p:cNvSpPr>
          <p:nvPr/>
        </p:nvSpPr>
        <p:spPr bwMode="auto">
          <a:xfrm>
            <a:off x="6372225" y="6581775"/>
            <a:ext cx="739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[obr. 14]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sah 2"/>
          <p:cNvSpPr>
            <a:spLocks noGrp="1"/>
          </p:cNvSpPr>
          <p:nvPr>
            <p:ph idx="1"/>
          </p:nvPr>
        </p:nvSpPr>
        <p:spPr>
          <a:xfrm>
            <a:off x="357188" y="214313"/>
            <a:ext cx="8329612" cy="6643687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endParaRPr lang="cs-CZ" sz="16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Tx/>
              <a:buChar char="•"/>
              <a:defRPr/>
            </a:pPr>
            <a:endParaRPr lang="cs-CZ" sz="16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TextovéPole 11"/>
          <p:cNvSpPr txBox="1">
            <a:spLocks noChangeArrowheads="1"/>
          </p:cNvSpPr>
          <p:nvPr/>
        </p:nvSpPr>
        <p:spPr bwMode="auto">
          <a:xfrm>
            <a:off x="4356100" y="6381750"/>
            <a:ext cx="739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[obr. 15]</a:t>
            </a:r>
            <a:endParaRPr lang="cs-CZ" sz="1200"/>
          </a:p>
        </p:txBody>
      </p:sp>
      <p:sp>
        <p:nvSpPr>
          <p:cNvPr id="12292" name="TextovéPole 11"/>
          <p:cNvSpPr txBox="1">
            <a:spLocks noChangeArrowheads="1"/>
          </p:cNvSpPr>
          <p:nvPr/>
        </p:nvSpPr>
        <p:spPr bwMode="auto">
          <a:xfrm>
            <a:off x="1547813" y="333375"/>
            <a:ext cx="64087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chemeClr val="bg1"/>
                </a:solidFill>
              </a:rPr>
              <a:t>[Významné pobyty F. Chopina v Čechách;</a:t>
            </a:r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>
                <a:solidFill>
                  <a:schemeClr val="bg1"/>
                </a:solidFill>
              </a:rPr>
              <a:t>Praha, D</a:t>
            </a:r>
            <a:r>
              <a:rPr lang="cs-CZ">
                <a:solidFill>
                  <a:schemeClr val="bg1"/>
                </a:solidFill>
              </a:rPr>
              <a:t>ěčín, Teplice, Karlovy Vary, Mariánské Lázně]</a:t>
            </a:r>
            <a:endParaRPr lang="cs-CZ"/>
          </a:p>
        </p:txBody>
      </p:sp>
      <p:pic>
        <p:nvPicPr>
          <p:cNvPr id="12293" name="Obrázek 5" descr="mapa cech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196975"/>
            <a:ext cx="72009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sah 2"/>
          <p:cNvSpPr>
            <a:spLocks noGrp="1"/>
          </p:cNvSpPr>
          <p:nvPr>
            <p:ph idx="1"/>
          </p:nvPr>
        </p:nvSpPr>
        <p:spPr>
          <a:xfrm>
            <a:off x="357188" y="214313"/>
            <a:ext cx="8329612" cy="6643687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cs-CZ" sz="1800" b="1" i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Dílo: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téměř celé dílo je věnováno klavíru (74 číslovaných opusů)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cs-CZ" sz="18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Charakter: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melodie – podmanivá, zpěvná, vychází z lidového základu, nepravidelná stavba, množství melodických ozdob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rytmus – nepravidelný, častá </a:t>
            </a:r>
            <a:r>
              <a:rPr lang="cs-CZ" sz="1800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rubata</a:t>
            </a: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rytmy lidových tanců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forma – vyhýbá se sonátové formě, užívá především formu písňovou, kterou naplňuje poetickým obsahem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harmonie – bohatá, </a:t>
            </a:r>
            <a:r>
              <a:rPr lang="cs-CZ" sz="1800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nonové</a:t>
            </a: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akordy, chromatika (zárodky impresionismu), stává se výrazovým prostředkem ve službách melodie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357188" y="214313"/>
            <a:ext cx="8329612" cy="6643687"/>
          </a:xfrm>
        </p:spPr>
        <p:txBody>
          <a:bodyPr/>
          <a:lstStyle/>
          <a:p>
            <a:pPr marL="419100" indent="-382588" eaLnBrk="1" hangingPunct="1">
              <a:spcBef>
                <a:spcPts val="475"/>
              </a:spcBef>
              <a:buClr>
                <a:schemeClr val="accent1"/>
              </a:buClr>
              <a:buSzPct val="80000"/>
              <a:buFont typeface="Arial" charset="0"/>
              <a:buNone/>
            </a:pPr>
            <a:r>
              <a:rPr lang="cs-CZ" sz="1800" b="1" i="1" smtClean="0">
                <a:solidFill>
                  <a:schemeClr val="bg1"/>
                </a:solidFill>
                <a:latin typeface="Arial" charset="0"/>
                <a:cs typeface="Arial" charset="0"/>
              </a:rPr>
              <a:t>1) Skladby polského národního charakteru:</a:t>
            </a:r>
            <a:endParaRPr lang="cs-CZ" sz="18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19100" indent="-382588" eaLnBrk="1" hangingPunct="1">
              <a:spcBef>
                <a:spcPts val="475"/>
              </a:spcBef>
              <a:buFont typeface="Arial" charset="0"/>
              <a:buNone/>
            </a:pPr>
            <a:endParaRPr lang="cs-CZ" sz="1800" b="1" i="1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19100" indent="-382588" eaLnBrk="1" hangingPunct="1">
              <a:spcBef>
                <a:spcPts val="475"/>
              </a:spcBef>
              <a:buFont typeface="Arial" charset="0"/>
              <a:buNone/>
            </a:pPr>
            <a:r>
              <a:rPr lang="cs-CZ" sz="1800" b="1" i="1" smtClean="0">
                <a:solidFill>
                  <a:schemeClr val="bg1"/>
                </a:solidFill>
                <a:latin typeface="Arial" charset="0"/>
                <a:cs typeface="Arial" charset="0"/>
              </a:rPr>
              <a:t>Mazurky (55)</a:t>
            </a:r>
            <a:endParaRPr lang="cs-CZ" sz="18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19100" indent="-382588" eaLnBrk="1" hangingPunct="1">
              <a:spcBef>
                <a:spcPts val="475"/>
              </a:spcBef>
              <a:buFont typeface="Arial" charset="0"/>
              <a:buNone/>
            </a:pPr>
            <a:endParaRPr lang="cs-CZ" sz="1800" b="1" i="1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19100" indent="-382588" eaLnBrk="1" hangingPunct="1">
              <a:spcBef>
                <a:spcPts val="475"/>
              </a:spcBef>
              <a:buFont typeface="Arial" charset="0"/>
              <a:buNone/>
            </a:pPr>
            <a:r>
              <a:rPr lang="cs-CZ" sz="1800" b="1" i="1" smtClean="0">
                <a:solidFill>
                  <a:schemeClr val="bg1"/>
                </a:solidFill>
                <a:latin typeface="Arial" charset="0"/>
                <a:cs typeface="Arial" charset="0"/>
              </a:rPr>
              <a:t>Polonézy (18)</a:t>
            </a:r>
            <a:endParaRPr lang="cs-CZ" sz="18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19100" indent="-382588" eaLnBrk="1" hangingPunct="1">
              <a:spcBef>
                <a:spcPts val="475"/>
              </a:spcBef>
            </a:pPr>
            <a:r>
              <a:rPr lang="cs-CZ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nejznámější </a:t>
            </a:r>
            <a:r>
              <a:rPr lang="cs-CZ" sz="1800" i="1" smtClean="0">
                <a:solidFill>
                  <a:schemeClr val="bg1"/>
                </a:solidFill>
                <a:latin typeface="Arial" charset="0"/>
                <a:cs typeface="Arial" charset="0"/>
              </a:rPr>
              <a:t>A-dur</a:t>
            </a:r>
            <a:r>
              <a:rPr lang="cs-CZ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, dále </a:t>
            </a:r>
            <a:r>
              <a:rPr lang="cs-CZ" sz="1800" i="1" smtClean="0">
                <a:solidFill>
                  <a:schemeClr val="bg1"/>
                </a:solidFill>
                <a:latin typeface="Arial" charset="0"/>
                <a:cs typeface="Arial" charset="0"/>
              </a:rPr>
              <a:t>Fantazie-polonéza As-dur op. 61</a:t>
            </a:r>
            <a:endParaRPr lang="cs-CZ" sz="18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19100" indent="-382588" eaLnBrk="1" hangingPunct="1">
              <a:spcBef>
                <a:spcPts val="475"/>
              </a:spcBef>
              <a:buFont typeface="Arial" charset="0"/>
              <a:buNone/>
            </a:pPr>
            <a:endParaRPr lang="cs-CZ" sz="1800" b="1" i="1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19100" indent="-382588" eaLnBrk="1" hangingPunct="1">
              <a:spcBef>
                <a:spcPts val="475"/>
              </a:spcBef>
              <a:buFont typeface="Arial" charset="0"/>
              <a:buNone/>
            </a:pPr>
            <a:r>
              <a:rPr lang="cs-CZ" sz="1800" b="1" i="1" smtClean="0">
                <a:solidFill>
                  <a:schemeClr val="bg1"/>
                </a:solidFill>
                <a:latin typeface="Arial" charset="0"/>
                <a:cs typeface="Arial" charset="0"/>
              </a:rPr>
              <a:t>Valčíky (16)</a:t>
            </a:r>
            <a:endParaRPr lang="cs-CZ" sz="18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19100" indent="-382588" eaLnBrk="1" hangingPunct="1">
              <a:spcBef>
                <a:spcPts val="475"/>
              </a:spcBef>
            </a:pPr>
            <a:r>
              <a:rPr lang="cs-CZ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nejsou polským tancem, typicky výrazná taneční stylizace</a:t>
            </a:r>
          </a:p>
          <a:p>
            <a:pPr marL="419100" indent="-382588" eaLnBrk="1" hangingPunct="1">
              <a:spcBef>
                <a:spcPts val="475"/>
              </a:spcBef>
            </a:pPr>
            <a:r>
              <a:rPr lang="cs-CZ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známý </a:t>
            </a:r>
            <a:r>
              <a:rPr lang="cs-CZ" sz="1800" b="1" i="1" smtClean="0">
                <a:solidFill>
                  <a:schemeClr val="bg1"/>
                </a:solidFill>
                <a:latin typeface="Arial" charset="0"/>
                <a:cs typeface="Arial" charset="0"/>
              </a:rPr>
              <a:t>Des-dur zv. „Minutový“ </a:t>
            </a:r>
          </a:p>
          <a:p>
            <a:pPr marL="419100" indent="-382588" eaLnBrk="1" hangingPunct="1">
              <a:spcBef>
                <a:spcPts val="475"/>
              </a:spcBef>
              <a:buFont typeface="Arial" charset="0"/>
              <a:buNone/>
            </a:pPr>
            <a:r>
              <a:rPr lang="cs-CZ" sz="1800" b="1" i="1" smtClean="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  <a:r>
              <a:rPr lang="cs-CZ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(</a:t>
            </a:r>
            <a:r>
              <a:rPr lang="cs-CZ" sz="1200" smtClean="0">
                <a:latin typeface="Arial" charset="0"/>
                <a:cs typeface="Arial" charset="0"/>
                <a:hlinkClick r:id="rId2"/>
              </a:rPr>
              <a:t>http://www.youtube.com/watch?v=YwAAosTb9O4</a:t>
            </a:r>
            <a:r>
              <a:rPr lang="cs-CZ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)</a:t>
            </a:r>
          </a:p>
          <a:p>
            <a:pPr marL="419100" indent="-382588" eaLnBrk="1" hangingPunct="1">
              <a:spcBef>
                <a:spcPts val="475"/>
              </a:spcBef>
              <a:buFont typeface="Arial" charset="0"/>
              <a:buNone/>
            </a:pPr>
            <a:r>
              <a:rPr lang="cs-CZ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	(</a:t>
            </a:r>
            <a:r>
              <a:rPr lang="cs-CZ" sz="1200" smtClean="0">
                <a:latin typeface="Arial" charset="0"/>
                <a:cs typeface="Arial" charset="0"/>
                <a:hlinkClick r:id="rId3"/>
              </a:rPr>
              <a:t>http://www.youtube.com/watch?v=gQ1cOWyHmJg</a:t>
            </a:r>
            <a:r>
              <a:rPr lang="cs-CZ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)</a:t>
            </a:r>
          </a:p>
          <a:p>
            <a:pPr marL="419100" indent="-382588" eaLnBrk="1" hangingPunct="1">
              <a:spcBef>
                <a:spcPts val="475"/>
              </a:spcBef>
            </a:pPr>
            <a:r>
              <a:rPr lang="cs-CZ" sz="1800" b="1" i="1" smtClean="0">
                <a:solidFill>
                  <a:schemeClr val="bg1"/>
                </a:solidFill>
                <a:latin typeface="Arial" charset="0"/>
                <a:cs typeface="Arial" charset="0"/>
              </a:rPr>
              <a:t>Valčík cis moll</a:t>
            </a:r>
            <a:r>
              <a:rPr lang="cs-CZ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 (</a:t>
            </a:r>
            <a:r>
              <a:rPr lang="cs-CZ" sz="1200" smtClean="0">
                <a:latin typeface="Arial" charset="0"/>
                <a:cs typeface="Arial" charset="0"/>
                <a:hlinkClick r:id="rId4"/>
              </a:rPr>
              <a:t>http://www.youtube.com/watch?v=4C-oiN_KDD0</a:t>
            </a:r>
            <a:r>
              <a:rPr lang="cs-CZ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)</a:t>
            </a:r>
          </a:p>
          <a:p>
            <a:pPr marL="419100" indent="-382588" eaLnBrk="1" hangingPunct="1">
              <a:spcBef>
                <a:spcPts val="475"/>
              </a:spcBef>
            </a:pPr>
            <a:endParaRPr lang="cs-CZ" sz="18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19100" indent="-382588" eaLnBrk="1" hangingPunct="1">
              <a:spcBef>
                <a:spcPts val="475"/>
              </a:spcBef>
            </a:pPr>
            <a:endParaRPr lang="cs-CZ" sz="18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19100" indent="-382588" eaLnBrk="1" hangingPunct="1">
              <a:spcBef>
                <a:spcPts val="725"/>
              </a:spcBef>
            </a:pPr>
            <a:endParaRPr lang="cs-CZ" sz="180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>
          <a:xfrm>
            <a:off x="357188" y="214313"/>
            <a:ext cx="8329612" cy="6643687"/>
          </a:xfrm>
        </p:spPr>
        <p:txBody>
          <a:bodyPr/>
          <a:lstStyle/>
          <a:p>
            <a:pPr marL="419100" indent="-382588" eaLnBrk="1" hangingPunct="1">
              <a:spcBef>
                <a:spcPts val="475"/>
              </a:spcBef>
              <a:buFont typeface="Arial" charset="0"/>
              <a:buNone/>
            </a:pPr>
            <a:r>
              <a:rPr lang="cs-CZ" sz="1800" b="1" i="1" smtClean="0">
                <a:solidFill>
                  <a:schemeClr val="bg1"/>
                </a:solidFill>
                <a:latin typeface="Arial" charset="0"/>
                <a:cs typeface="Arial" charset="0"/>
              </a:rPr>
              <a:t>2) Skladby v klasických formách:</a:t>
            </a:r>
          </a:p>
          <a:p>
            <a:pPr marL="419100" indent="-382588" eaLnBrk="1" hangingPunct="1">
              <a:spcBef>
                <a:spcPts val="475"/>
              </a:spcBef>
              <a:buFont typeface="Arial" charset="0"/>
              <a:buNone/>
            </a:pPr>
            <a:endParaRPr lang="cs-CZ" sz="18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19100" indent="-382588" eaLnBrk="1" hangingPunct="1">
              <a:spcBef>
                <a:spcPts val="475"/>
              </a:spcBef>
              <a:buFont typeface="Arial" charset="0"/>
              <a:buNone/>
            </a:pPr>
            <a:r>
              <a:rPr lang="cs-CZ" sz="1800" b="1" i="1" smtClean="0">
                <a:solidFill>
                  <a:schemeClr val="bg1"/>
                </a:solidFill>
                <a:latin typeface="Arial" charset="0"/>
                <a:cs typeface="Arial" charset="0"/>
              </a:rPr>
              <a:t>Sonáty (3)</a:t>
            </a:r>
            <a:endParaRPr lang="cs-CZ" sz="18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19100" indent="-382588" eaLnBrk="1" hangingPunct="1">
              <a:spcBef>
                <a:spcPts val="475"/>
              </a:spcBef>
            </a:pPr>
            <a:r>
              <a:rPr lang="cs-CZ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známá je druhá </a:t>
            </a:r>
            <a:r>
              <a:rPr lang="cs-CZ" sz="1800" b="1" i="1" smtClean="0">
                <a:solidFill>
                  <a:schemeClr val="bg1"/>
                </a:solidFill>
                <a:latin typeface="Arial" charset="0"/>
                <a:cs typeface="Arial" charset="0"/>
              </a:rPr>
              <a:t>Sonáta</a:t>
            </a:r>
            <a:r>
              <a:rPr lang="cs-CZ" sz="1800" b="1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cs-CZ" sz="1800" b="1" i="1" smtClean="0">
                <a:solidFill>
                  <a:schemeClr val="bg1"/>
                </a:solidFill>
                <a:latin typeface="Arial" charset="0"/>
                <a:cs typeface="Arial" charset="0"/>
              </a:rPr>
              <a:t>b-moll op. 35</a:t>
            </a:r>
            <a:r>
              <a:rPr lang="cs-CZ" sz="1800" b="1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cs-CZ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se smutečním pochodem </a:t>
            </a:r>
            <a:r>
              <a:rPr lang="cs-CZ" sz="1800" i="1" smtClean="0">
                <a:solidFill>
                  <a:schemeClr val="bg1"/>
                </a:solidFill>
                <a:latin typeface="Arial" charset="0"/>
                <a:cs typeface="Arial" charset="0"/>
              </a:rPr>
              <a:t>(„Funeral march“) </a:t>
            </a:r>
            <a:r>
              <a:rPr lang="cs-CZ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(</a:t>
            </a:r>
            <a:r>
              <a:rPr lang="cs-CZ" sz="1200" i="1" smtClean="0">
                <a:latin typeface="Arial" charset="0"/>
                <a:cs typeface="Arial" charset="0"/>
                <a:hlinkClick r:id="rId2"/>
              </a:rPr>
              <a:t>http</a:t>
            </a:r>
            <a:r>
              <a:rPr lang="cs-CZ" sz="1200" smtClean="0">
                <a:latin typeface="Arial" charset="0"/>
                <a:cs typeface="Arial" charset="0"/>
                <a:hlinkClick r:id="rId2"/>
              </a:rPr>
              <a:t>://www.youtube.com/watch?v=L8aF3MmSDDQ&amp;feature=related</a:t>
            </a:r>
            <a:r>
              <a:rPr lang="cs-CZ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) </a:t>
            </a:r>
          </a:p>
          <a:p>
            <a:pPr marL="419100" indent="-382588" eaLnBrk="1" hangingPunct="1">
              <a:spcBef>
                <a:spcPts val="475"/>
              </a:spcBef>
            </a:pPr>
            <a:r>
              <a:rPr lang="cs-CZ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dále je známá také třetí </a:t>
            </a:r>
            <a:r>
              <a:rPr lang="cs-CZ" sz="1800" i="1" smtClean="0">
                <a:solidFill>
                  <a:schemeClr val="bg1"/>
                </a:solidFill>
                <a:latin typeface="Arial" charset="0"/>
                <a:cs typeface="Arial" charset="0"/>
              </a:rPr>
              <a:t>Sonáta h-moll</a:t>
            </a:r>
          </a:p>
          <a:p>
            <a:pPr marL="419100" indent="-382588" eaLnBrk="1" hangingPunct="1">
              <a:spcBef>
                <a:spcPts val="475"/>
              </a:spcBef>
              <a:buFont typeface="Arial" charset="0"/>
              <a:buNone/>
            </a:pPr>
            <a:endParaRPr lang="cs-CZ" sz="1800" b="1" i="1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19100" indent="-382588" eaLnBrk="1" hangingPunct="1">
              <a:spcBef>
                <a:spcPts val="475"/>
              </a:spcBef>
              <a:buFont typeface="Arial" charset="0"/>
              <a:buNone/>
            </a:pPr>
            <a:r>
              <a:rPr lang="cs-CZ" sz="1800" b="1" i="1" smtClean="0">
                <a:solidFill>
                  <a:schemeClr val="bg1"/>
                </a:solidFill>
                <a:latin typeface="Arial" charset="0"/>
                <a:cs typeface="Arial" charset="0"/>
              </a:rPr>
              <a:t>Klavírní koncerty (2)</a:t>
            </a:r>
            <a:endParaRPr lang="cs-CZ" sz="1800" i="1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19100" indent="-382588" eaLnBrk="1" hangingPunct="1">
              <a:spcBef>
                <a:spcPts val="475"/>
              </a:spcBef>
            </a:pPr>
            <a:r>
              <a:rPr lang="cs-CZ" sz="1800" i="1" smtClean="0">
                <a:solidFill>
                  <a:schemeClr val="bg1"/>
                </a:solidFill>
                <a:latin typeface="Arial" charset="0"/>
                <a:cs typeface="Arial" charset="0"/>
              </a:rPr>
              <a:t>e-moll, f-moll</a:t>
            </a:r>
            <a:endParaRPr lang="cs-CZ" sz="18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19100" indent="-382588" eaLnBrk="1" hangingPunct="1">
              <a:spcBef>
                <a:spcPts val="475"/>
              </a:spcBef>
            </a:pPr>
            <a:r>
              <a:rPr lang="cs-CZ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oba koncerty Chopin premiéroval ve Varšavě s velkým úspěchem</a:t>
            </a:r>
          </a:p>
          <a:p>
            <a:pPr marL="419100" indent="-382588" eaLnBrk="1" hangingPunct="1">
              <a:spcBef>
                <a:spcPts val="475"/>
              </a:spcBef>
            </a:pPr>
            <a:r>
              <a:rPr lang="cs-CZ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rovněž úspěšné provedení koncertu f-moll otevřelo Chopinovi cestu v Paříži,    přítomen F. Liszt</a:t>
            </a:r>
          </a:p>
          <a:p>
            <a:pPr marL="419100" indent="-382588" eaLnBrk="1" hangingPunct="1">
              <a:spcBef>
                <a:spcPts val="475"/>
              </a:spcBef>
              <a:buFont typeface="Arial" charset="0"/>
              <a:buNone/>
            </a:pPr>
            <a:endParaRPr lang="cs-CZ" sz="1800" b="1" i="1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19100" indent="-382588" eaLnBrk="1" hangingPunct="1">
              <a:spcBef>
                <a:spcPts val="475"/>
              </a:spcBef>
              <a:buFont typeface="Arial" charset="0"/>
              <a:buNone/>
            </a:pPr>
            <a:r>
              <a:rPr lang="cs-CZ" sz="1800" b="1" i="1" smtClean="0">
                <a:solidFill>
                  <a:schemeClr val="bg1"/>
                </a:solidFill>
                <a:latin typeface="Arial" charset="0"/>
                <a:cs typeface="Arial" charset="0"/>
              </a:rPr>
              <a:t>Scherza (4)</a:t>
            </a:r>
            <a:r>
              <a:rPr lang="cs-CZ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 – dramatický charakter</a:t>
            </a:r>
          </a:p>
          <a:p>
            <a:pPr marL="419100" indent="-382588" eaLnBrk="1" hangingPunct="1">
              <a:spcBef>
                <a:spcPts val="475"/>
              </a:spcBef>
              <a:buFont typeface="Arial" charset="0"/>
              <a:buNone/>
            </a:pPr>
            <a:endParaRPr lang="cs-CZ" sz="1800" b="1" i="1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19100" indent="-382588" eaLnBrk="1" hangingPunct="1">
              <a:spcBef>
                <a:spcPts val="475"/>
              </a:spcBef>
              <a:buFont typeface="Arial" charset="0"/>
              <a:buNone/>
            </a:pPr>
            <a:r>
              <a:rPr lang="cs-CZ" sz="1800" b="1" i="1" smtClean="0">
                <a:solidFill>
                  <a:schemeClr val="bg1"/>
                </a:solidFill>
                <a:latin typeface="Arial" charset="0"/>
                <a:cs typeface="Arial" charset="0"/>
              </a:rPr>
              <a:t>Ronda (4)</a:t>
            </a:r>
            <a:r>
              <a:rPr lang="cs-CZ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 – známé </a:t>
            </a:r>
            <a:r>
              <a:rPr lang="cs-CZ" sz="1800" i="1" smtClean="0">
                <a:solidFill>
                  <a:schemeClr val="bg1"/>
                </a:solidFill>
                <a:latin typeface="Arial" charset="0"/>
                <a:cs typeface="Arial" charset="0"/>
              </a:rPr>
              <a:t>Rondo a la krakoviak F-dur pro klavír a orchestr</a:t>
            </a:r>
            <a:endParaRPr lang="cs-CZ" sz="180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sah 2"/>
          <p:cNvSpPr>
            <a:spLocks noGrp="1"/>
          </p:cNvSpPr>
          <p:nvPr>
            <p:ph idx="1"/>
          </p:nvPr>
        </p:nvSpPr>
        <p:spPr>
          <a:xfrm>
            <a:off x="323850" y="214313"/>
            <a:ext cx="8329613" cy="6643687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cs-CZ" sz="1800" b="1" i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3) Skladby poetické: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cs-CZ" sz="1800" b="1" i="1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cs-CZ" sz="1800" b="1" i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Balady (4) </a:t>
            </a:r>
            <a:endParaRPr lang="cs-CZ" sz="1800" i="1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inspirované poezií básníka </a:t>
            </a:r>
            <a:r>
              <a:rPr lang="cs-CZ" sz="1800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Mickiewicze</a:t>
            </a: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známá zejména první g-moll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cs-CZ" sz="1800" b="1" i="1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cs-CZ" sz="1800" b="1" i="1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Impromptus</a:t>
            </a:r>
            <a:r>
              <a:rPr lang="cs-CZ" sz="1800" b="1" i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(4) </a:t>
            </a: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poetické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cs-CZ" sz="1800" b="1" i="1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cs-CZ" sz="1800" b="1" i="1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Nocturna</a:t>
            </a:r>
            <a:r>
              <a:rPr lang="cs-CZ" sz="1800" b="1" i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(20)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navázal na tvorbu anglického klavíristy Johna </a:t>
            </a:r>
            <a:r>
              <a:rPr lang="cs-CZ" sz="1800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Fielda</a:t>
            </a: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skladby s bohatou invencí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i="1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Nocturno</a:t>
            </a:r>
            <a:r>
              <a:rPr lang="cs-CZ" sz="1800" i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800" i="1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</a:t>
            </a:r>
            <a:r>
              <a:rPr lang="cs-CZ" sz="1800" i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9, č. 1 </a:t>
            </a: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1200" dirty="0" smtClean="0">
                <a:latin typeface="Arial" pitchFamily="34" charset="0"/>
                <a:cs typeface="Arial" pitchFamily="34" charset="0"/>
                <a:hlinkClick r:id="rId2"/>
              </a:rPr>
              <a:t>http://www.</a:t>
            </a:r>
            <a:r>
              <a:rPr lang="cs-CZ" sz="1200" dirty="0" err="1" smtClean="0">
                <a:latin typeface="Arial" pitchFamily="34" charset="0"/>
                <a:cs typeface="Arial" pitchFamily="34" charset="0"/>
                <a:hlinkClick r:id="rId2"/>
              </a:rPr>
              <a:t>youtube.com</a:t>
            </a:r>
            <a:r>
              <a:rPr lang="cs-CZ" sz="1200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cs-CZ" sz="1200" dirty="0" err="1" smtClean="0">
                <a:latin typeface="Arial" pitchFamily="34" charset="0"/>
                <a:cs typeface="Arial" pitchFamily="34" charset="0"/>
                <a:hlinkClick r:id="rId2"/>
              </a:rPr>
              <a:t>watch</a:t>
            </a:r>
            <a:r>
              <a:rPr lang="cs-CZ" sz="1200" dirty="0" smtClean="0">
                <a:latin typeface="Arial" pitchFamily="34" charset="0"/>
                <a:cs typeface="Arial" pitchFamily="34" charset="0"/>
                <a:hlinkClick r:id="rId2"/>
              </a:rPr>
              <a:t>?v=GZbuA7r17uk</a:t>
            </a: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b="1" i="1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Nocturno</a:t>
            </a:r>
            <a:r>
              <a:rPr lang="cs-CZ" sz="1800" b="1" i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800" b="1" i="1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</a:t>
            </a:r>
            <a:r>
              <a:rPr lang="cs-CZ" sz="1800" b="1" i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9, č. 2 </a:t>
            </a: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1200" dirty="0" smtClean="0">
                <a:latin typeface="Arial" pitchFamily="34" charset="0"/>
                <a:cs typeface="Arial" pitchFamily="34" charset="0"/>
                <a:hlinkClick r:id="rId3"/>
              </a:rPr>
              <a:t>http://www.</a:t>
            </a:r>
            <a:r>
              <a:rPr lang="cs-CZ" sz="1200" dirty="0" err="1" smtClean="0">
                <a:latin typeface="Arial" pitchFamily="34" charset="0"/>
                <a:cs typeface="Arial" pitchFamily="34" charset="0"/>
                <a:hlinkClick r:id="rId3"/>
              </a:rPr>
              <a:t>youtube.com</a:t>
            </a:r>
            <a:r>
              <a:rPr lang="cs-CZ" sz="1200" dirty="0" smtClean="0">
                <a:latin typeface="Arial" pitchFamily="34" charset="0"/>
                <a:cs typeface="Arial" pitchFamily="34" charset="0"/>
                <a:hlinkClick r:id="rId3"/>
              </a:rPr>
              <a:t>/</a:t>
            </a:r>
            <a:r>
              <a:rPr lang="cs-CZ" sz="1200" dirty="0" err="1" smtClean="0">
                <a:latin typeface="Arial" pitchFamily="34" charset="0"/>
                <a:cs typeface="Arial" pitchFamily="34" charset="0"/>
                <a:hlinkClick r:id="rId3"/>
              </a:rPr>
              <a:t>watch</a:t>
            </a:r>
            <a:r>
              <a:rPr lang="cs-CZ" sz="1200" dirty="0" smtClean="0">
                <a:latin typeface="Arial" pitchFamily="34" charset="0"/>
                <a:cs typeface="Arial" pitchFamily="34" charset="0"/>
                <a:hlinkClick r:id="rId3"/>
              </a:rPr>
              <a:t>?v=</a:t>
            </a:r>
            <a:r>
              <a:rPr lang="cs-CZ" sz="1200" dirty="0" err="1" smtClean="0">
                <a:latin typeface="Arial" pitchFamily="34" charset="0"/>
                <a:cs typeface="Arial" pitchFamily="34" charset="0"/>
                <a:hlinkClick r:id="rId3"/>
              </a:rPr>
              <a:t>EvxS</a:t>
            </a:r>
            <a:r>
              <a:rPr lang="cs-CZ" sz="1200" dirty="0" smtClean="0">
                <a:latin typeface="Arial" pitchFamily="34" charset="0"/>
                <a:cs typeface="Arial" pitchFamily="34" charset="0"/>
                <a:hlinkClick r:id="rId3"/>
              </a:rPr>
              <a:t>_bJ0yOU</a:t>
            </a: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cs-CZ" sz="1800" b="1" i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Preludia (24)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inspirováno J. S. </a:t>
            </a:r>
            <a:r>
              <a:rPr lang="cs-CZ" sz="1800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Bachem</a:t>
            </a: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psáno ve všech tóninách dur a moll podle kvintového kruhu (C, a, G, e atd.)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b="1" i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Preludium e moll </a:t>
            </a:r>
            <a:r>
              <a:rPr lang="cs-CZ" sz="1800" b="1" i="1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</a:t>
            </a:r>
            <a:r>
              <a:rPr lang="cs-CZ" sz="1800" b="1" i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28, č. 4 </a:t>
            </a: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1200" dirty="0" smtClean="0">
                <a:latin typeface="Arial" pitchFamily="34" charset="0"/>
                <a:cs typeface="Arial" pitchFamily="34" charset="0"/>
                <a:hlinkClick r:id="rId4"/>
              </a:rPr>
              <a:t>http://www.</a:t>
            </a:r>
            <a:r>
              <a:rPr lang="cs-CZ" sz="1200" dirty="0" err="1" smtClean="0">
                <a:latin typeface="Arial" pitchFamily="34" charset="0"/>
                <a:cs typeface="Arial" pitchFamily="34" charset="0"/>
                <a:hlinkClick r:id="rId4"/>
              </a:rPr>
              <a:t>youtube.com</a:t>
            </a:r>
            <a:r>
              <a:rPr lang="cs-CZ" sz="1200" dirty="0" smtClean="0">
                <a:latin typeface="Arial" pitchFamily="34" charset="0"/>
                <a:cs typeface="Arial" pitchFamily="34" charset="0"/>
                <a:hlinkClick r:id="rId4"/>
              </a:rPr>
              <a:t>/</a:t>
            </a:r>
            <a:r>
              <a:rPr lang="cs-CZ" sz="1200" dirty="0" err="1" smtClean="0">
                <a:latin typeface="Arial" pitchFamily="34" charset="0"/>
                <a:cs typeface="Arial" pitchFamily="34" charset="0"/>
                <a:hlinkClick r:id="rId4"/>
              </a:rPr>
              <a:t>watch</a:t>
            </a:r>
            <a:r>
              <a:rPr lang="cs-CZ" sz="1200" dirty="0" smtClean="0">
                <a:latin typeface="Arial" pitchFamily="34" charset="0"/>
                <a:cs typeface="Arial" pitchFamily="34" charset="0"/>
                <a:hlinkClick r:id="rId4"/>
              </a:rPr>
              <a:t>?v=</a:t>
            </a:r>
            <a:r>
              <a:rPr lang="cs-CZ" sz="1200" dirty="0" err="1" smtClean="0">
                <a:latin typeface="Arial" pitchFamily="34" charset="0"/>
                <a:cs typeface="Arial" pitchFamily="34" charset="0"/>
                <a:hlinkClick r:id="rId4"/>
              </a:rPr>
              <a:t>ef</a:t>
            </a:r>
            <a:r>
              <a:rPr lang="cs-CZ" sz="1200" dirty="0" smtClean="0">
                <a:latin typeface="Arial" pitchFamily="34" charset="0"/>
                <a:cs typeface="Arial" pitchFamily="34" charset="0"/>
                <a:hlinkClick r:id="rId4"/>
              </a:rPr>
              <a:t>-4Bv5Ng0w</a:t>
            </a: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náladové obrázky, psáno na Mallorce v letech 1838–39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sah 2"/>
          <p:cNvSpPr>
            <a:spLocks noGrp="1"/>
          </p:cNvSpPr>
          <p:nvPr>
            <p:ph idx="1"/>
          </p:nvPr>
        </p:nvSpPr>
        <p:spPr>
          <a:xfrm>
            <a:off x="357188" y="214313"/>
            <a:ext cx="8329612" cy="6643687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cs-CZ" sz="1800" b="1" i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Etudy (27)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</a:t>
            </a: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10 a </a:t>
            </a:r>
            <a:r>
              <a:rPr lang="cs-CZ" sz="1800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</a:t>
            </a: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25 vždy po 12 skladbách a 3 bez </a:t>
            </a:r>
            <a:r>
              <a:rPr lang="cs-CZ" sz="1800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</a:t>
            </a: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označ.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původně cvičení ke koncertům, spojuje stránku technickou s poetičností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b="1" i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Revoluční etuda c moll </a:t>
            </a: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1200" dirty="0" smtClean="0">
                <a:latin typeface="Arial" pitchFamily="34" charset="0"/>
                <a:cs typeface="Arial" pitchFamily="34" charset="0"/>
                <a:hlinkClick r:id="rId2"/>
              </a:rPr>
              <a:t>http://www.</a:t>
            </a:r>
            <a:r>
              <a:rPr lang="cs-CZ" sz="1200" dirty="0" err="1" smtClean="0">
                <a:latin typeface="Arial" pitchFamily="34" charset="0"/>
                <a:cs typeface="Arial" pitchFamily="34" charset="0"/>
                <a:hlinkClick r:id="rId2"/>
              </a:rPr>
              <a:t>youtube.com</a:t>
            </a:r>
            <a:r>
              <a:rPr lang="cs-CZ" sz="1200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cs-CZ" sz="1200" dirty="0" err="1" smtClean="0">
                <a:latin typeface="Arial" pitchFamily="34" charset="0"/>
                <a:cs typeface="Arial" pitchFamily="34" charset="0"/>
                <a:hlinkClick r:id="rId2"/>
              </a:rPr>
              <a:t>watch</a:t>
            </a:r>
            <a:r>
              <a:rPr lang="cs-CZ" sz="1200" dirty="0" smtClean="0">
                <a:latin typeface="Arial" pitchFamily="34" charset="0"/>
                <a:cs typeface="Arial" pitchFamily="34" charset="0"/>
                <a:hlinkClick r:id="rId2"/>
              </a:rPr>
              <a:t>?v=3zikmAirQqQ</a:t>
            </a: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Dále </a:t>
            </a:r>
            <a:r>
              <a:rPr lang="cs-CZ" sz="1800" b="1" i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barkarola, tarantela, bolero, variace na téma z Mozartova Dona Juana pro klavír a orchestr</a:t>
            </a: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cs-CZ" sz="1800" b="1" i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Skladby pro jiné nástroje: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cs-CZ" sz="1800" b="1" i="1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cs-CZ" sz="1800" b="1" i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Violoncellová sonáta g-moll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cs-CZ" sz="1800" b="1" i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Klavírní trio g-moll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cs-CZ" sz="1800" b="1" i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Variace pro flétnu a klavír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cs-CZ" sz="1800" b="1" i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Písně na texty polských básníků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cs-CZ" sz="1800" kern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sah 2"/>
          <p:cNvSpPr>
            <a:spLocks noGrp="1"/>
          </p:cNvSpPr>
          <p:nvPr>
            <p:ph idx="1"/>
          </p:nvPr>
        </p:nvSpPr>
        <p:spPr>
          <a:xfrm>
            <a:off x="357188" y="214313"/>
            <a:ext cx="8786812" cy="6643687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Obrázková příloha:</a:t>
            </a:r>
          </a:p>
          <a:p>
            <a:pPr marL="419100" indent="-382588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19100" indent="-38258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BISSON, Louis Auguste. [cit. 2012-05-08]. </a:t>
            </a:r>
            <a:r>
              <a:rPr lang="cs-CZ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Dostupný pod licencí </a:t>
            </a:r>
            <a:r>
              <a:rPr lang="cs-CZ" sz="12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Creative</a:t>
            </a:r>
            <a:r>
              <a:rPr lang="cs-CZ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cs-CZ" sz="12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Commons</a:t>
            </a:r>
            <a:r>
              <a:rPr lang="cs-CZ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na WWW: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cs-CZ" sz="1200" dirty="0" smtClean="0">
                <a:latin typeface="Arial" pitchFamily="34" charset="0"/>
                <a:cs typeface="Arial" pitchFamily="34" charset="0"/>
                <a:hlinkClick r:id="rId2"/>
              </a:rPr>
              <a:t>http://commons.wikimedia.org/wiki/File:Frederic_Chopin_photo.jpeg?uselang=cs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cs-CZ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19100" indent="-38258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[cit. 2012-05-08]. </a:t>
            </a:r>
            <a:r>
              <a:rPr lang="pl-PL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Dostupný pod licencí Public domain na WWW: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cs-CZ" sz="1200" dirty="0" smtClean="0">
                <a:latin typeface="Arial" pitchFamily="34" charset="0"/>
                <a:cs typeface="Arial" pitchFamily="34" charset="0"/>
                <a:hlinkClick r:id="rId3"/>
              </a:rPr>
              <a:t>http://en.wikipedia.org/wiki/File:Miko%C5%82aj_Chopin.jpg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cs-CZ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19100" indent="-38258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[cit. 2012-05-08]. </a:t>
            </a:r>
            <a:r>
              <a:rPr lang="pl-PL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Dostupný pod licencí Public domain na WWW: </a:t>
            </a:r>
          </a:p>
          <a:p>
            <a:pPr marL="419100" indent="-382588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pl-PL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cs-CZ" sz="1200" dirty="0" smtClean="0">
                <a:latin typeface="Arial" pitchFamily="34" charset="0"/>
                <a:cs typeface="Arial" pitchFamily="34" charset="0"/>
                <a:hlinkClick r:id="rId4"/>
              </a:rPr>
              <a:t>http://en.wikipedia.org/wiki/File:Justyna_Chopin.jpg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</a:t>
            </a:r>
          </a:p>
          <a:p>
            <a:pPr marL="419100" indent="-38258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WOJSYL. [cit. 2012-05-08].</a:t>
            </a:r>
            <a:r>
              <a:rPr lang="cs-CZ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Dostupný pod licencí </a:t>
            </a:r>
            <a:r>
              <a:rPr lang="cs-CZ" sz="12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Creative</a:t>
            </a:r>
            <a:r>
              <a:rPr lang="cs-CZ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cs-CZ" sz="12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Commons</a:t>
            </a:r>
            <a:r>
              <a:rPr lang="cs-CZ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na WWW: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5"/>
              </a:rPr>
              <a:t>http://commons.wikimedia.org/wiki/File:Poland_Zelazowa_Wola.jpg?uselang=cs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cs-CZ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19100" indent="-38258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Přispěvatelé </a:t>
            </a:r>
            <a:r>
              <a:rPr lang="cs-CZ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OpenStreetMap</a:t>
            </a: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CC BY-SA. [cit. 2012-05-08]. </a:t>
            </a:r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Dostupný</a:t>
            </a:r>
          </a:p>
          <a:p>
            <a:pPr marL="419100" indent="-382588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pod licencí Open Database License na WWW</a:t>
            </a: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6"/>
              </a:rPr>
              <a:t>http://www.openstreetmap.org/</a:t>
            </a:r>
            <a:r>
              <a:rPr lang="pl-PL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cs-CZ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19100" indent="-38258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[cit. 2012-05-08]. </a:t>
            </a:r>
            <a:r>
              <a:rPr lang="pl-PL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Dostupný pod licencí Public domain na WWW: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cs-CZ" sz="1200" dirty="0" smtClean="0">
                <a:latin typeface="Arial" pitchFamily="34" charset="0"/>
                <a:cs typeface="Arial" pitchFamily="34" charset="0"/>
                <a:hlinkClick r:id="rId7"/>
              </a:rPr>
              <a:t>http://pl.wikipedia.org/w/index.php?title=Plik:Maria_Orpiszewska.jpg&amp;filetimestamp=20091009195250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cs-CZ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19100" indent="-38258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[cit. 2012-05-08]. </a:t>
            </a:r>
            <a:r>
              <a:rPr lang="pl-PL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Dostupný pod licencí Public domain na WWW: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cs-CZ" sz="1200" dirty="0" smtClean="0">
                <a:latin typeface="Arial" pitchFamily="34" charset="0"/>
                <a:cs typeface="Arial" pitchFamily="34" charset="0"/>
                <a:hlinkClick r:id="rId8"/>
              </a:rPr>
              <a:t>http://commons.wikimedia.org/wiki/File:Chopin,_by_Wodzinska.JPG?uselang=cs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cs-CZ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19100" indent="-38258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[cit. 2012-05-08]. </a:t>
            </a:r>
            <a:r>
              <a:rPr lang="pl-PL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Dostupný pod licencí Public domain na WWW: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cs-CZ" sz="1200" dirty="0" smtClean="0">
                <a:latin typeface="Arial" pitchFamily="34" charset="0"/>
                <a:cs typeface="Arial" pitchFamily="34" charset="0"/>
                <a:hlinkClick r:id="rId9"/>
              </a:rPr>
              <a:t>http://en.wikipedia.org/wiki/File:Die_junge_George_Sand.jpg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cs-CZ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19100" indent="-38258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[cit. 2012-05-08]. </a:t>
            </a:r>
            <a:r>
              <a:rPr lang="pl-PL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Dostupný pod licencí Public domain na WWW: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cs-CZ" sz="1200" dirty="0" smtClean="0">
                <a:latin typeface="Arial" pitchFamily="34" charset="0"/>
                <a:cs typeface="Arial" pitchFamily="34" charset="0"/>
                <a:hlinkClick r:id="rId10"/>
              </a:rPr>
              <a:t>http://commons.wikimedia.org/wiki/File:ChopinSandDelacroix.jpg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cs-CZ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19100" indent="-38258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[cit. 2012-05-08]. </a:t>
            </a:r>
            <a:r>
              <a:rPr lang="pl-PL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Dostupný pod licencí Public domain na WWW: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cs-CZ" sz="1200" dirty="0" smtClean="0">
                <a:latin typeface="Arial" pitchFamily="34" charset="0"/>
                <a:cs typeface="Arial" pitchFamily="34" charset="0"/>
                <a:hlinkClick r:id="rId11"/>
              </a:rPr>
              <a:t>http://</a:t>
            </a: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11"/>
              </a:rPr>
              <a:t>cs.wikipedia.org/wiki/Soubor:Cast_of_Chopin%27s_hand.JPG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cs-CZ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19100" indent="-382588">
              <a:spcBef>
                <a:spcPct val="0"/>
              </a:spcBef>
              <a:buFont typeface="+mj-lt"/>
              <a:buAutoNum type="arabicPeriod" startAt="11"/>
              <a:defRPr/>
            </a:pP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[cit. 2012-05-08]. </a:t>
            </a:r>
            <a:r>
              <a:rPr lang="pl-PL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Dostupný pod licencí Public domain na WWW: </a:t>
            </a:r>
            <a:br>
              <a:rPr lang="pl-PL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cs-CZ" sz="1200" dirty="0" smtClean="0">
                <a:latin typeface="Arial" pitchFamily="34" charset="0"/>
                <a:cs typeface="Arial" pitchFamily="34" charset="0"/>
                <a:hlinkClick r:id="rId12"/>
              </a:rPr>
              <a:t>http://en.wikipedia.org/wiki/File:Pillar_containing_Chopin%27s_heart.JPG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cs-CZ" sz="1200" dirty="0" smtClean="0">
                <a:latin typeface="Arial" pitchFamily="34" charset="0"/>
                <a:cs typeface="Arial" pitchFamily="34" charset="0"/>
                <a:hlinkClick r:id="rId12"/>
              </a:rPr>
              <a:t> </a:t>
            </a:r>
            <a:endParaRPr lang="cs-CZ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19100" indent="-382588">
              <a:spcBef>
                <a:spcPct val="0"/>
              </a:spcBef>
              <a:buFont typeface="Calibri" pitchFamily="34" charset="0"/>
              <a:buAutoNum type="arabicPeriod" startAt="11"/>
              <a:defRPr/>
            </a:pPr>
            <a:r>
              <a:rPr lang="cs-CZ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[cit. 2012-05-08]. </a:t>
            </a:r>
            <a:r>
              <a:rPr lang="pl-PL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Dostupný pod licencí Public domain na WWW: 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&lt;</a:t>
            </a:r>
            <a:r>
              <a:rPr lang="cs-CZ" sz="1200" dirty="0" smtClean="0">
                <a:solidFill>
                  <a:schemeClr val="bg1"/>
                </a:solidFill>
                <a:latin typeface="Arial" charset="0"/>
                <a:cs typeface="Arial" charset="0"/>
                <a:hlinkClick r:id="rId13"/>
              </a:rPr>
              <a:t>http://commons.wikimedia.org/wiki/File:Chopin%27s_Grave_in_Paris.jpg 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&gt;</a:t>
            </a:r>
            <a:endParaRPr lang="cs-CZ" sz="12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19100" indent="-38258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13"/>
              <a:defRPr/>
            </a:pPr>
            <a:r>
              <a:rPr lang="cs-CZ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© Přispěvatelé </a:t>
            </a:r>
            <a:r>
              <a:rPr lang="cs-CZ" sz="12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OpenStreetMap</a:t>
            </a:r>
            <a:r>
              <a:rPr lang="cs-CZ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 CC BY-SA. [cit. 2012-05-08]. </a:t>
            </a:r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Dostupný</a:t>
            </a:r>
          </a:p>
          <a:p>
            <a:pPr marL="419100" indent="-382588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pod licencí Open Database License na WWW</a:t>
            </a: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&lt;</a:t>
            </a:r>
            <a:r>
              <a:rPr lang="cs-CZ" sz="1200" dirty="0" smtClean="0">
                <a:solidFill>
                  <a:schemeClr val="bg1"/>
                </a:solidFill>
                <a:latin typeface="Arial" charset="0"/>
                <a:cs typeface="Arial" charset="0"/>
                <a:hlinkClick r:id="rId6"/>
              </a:rPr>
              <a:t>http://www.openstreetmap.org</a:t>
            </a:r>
            <a:r>
              <a:rPr lang="cs-CZ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/</a:t>
            </a:r>
            <a:r>
              <a:rPr lang="pl-PL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&gt;</a:t>
            </a:r>
            <a:endParaRPr lang="en-US" sz="12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19100" indent="-382588">
              <a:spcBef>
                <a:spcPct val="0"/>
              </a:spcBef>
              <a:buFont typeface="+mj-lt"/>
              <a:buAutoNum type="arabicPeriod" startAt="14"/>
              <a:defRPr/>
            </a:pPr>
            <a:r>
              <a:rPr lang="cs-CZ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[cit. 2012-05-08]. Dostupný pod licencí Public </a:t>
            </a:r>
            <a:r>
              <a:rPr lang="cs-CZ" sz="12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domain</a:t>
            </a:r>
            <a:r>
              <a:rPr lang="cs-CZ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na www: 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&lt;</a:t>
            </a:r>
            <a:r>
              <a:rPr lang="cs-CZ" sz="1200" dirty="0" smtClean="0">
                <a:solidFill>
                  <a:schemeClr val="bg1"/>
                </a:solidFill>
                <a:latin typeface="Arial" charset="0"/>
                <a:cs typeface="Arial" charset="0"/>
                <a:hlinkClick r:id="rId14"/>
              </a:rPr>
              <a:t>http://commons.wikimedia.org/wiki/File:Chopin_deska2.jpg?uselang=cs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&gt;</a:t>
            </a:r>
            <a:endParaRPr lang="cs-CZ" sz="12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19100" indent="-38258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15"/>
              <a:defRPr/>
            </a:pPr>
            <a:r>
              <a:rPr lang="cs-CZ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© Přispěvatelé </a:t>
            </a:r>
            <a:r>
              <a:rPr lang="cs-CZ" sz="12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OpenStreetMap</a:t>
            </a:r>
            <a:r>
              <a:rPr lang="cs-CZ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 CC BY-SA. [cit. 2012-05-08]. </a:t>
            </a:r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Dostupný</a:t>
            </a:r>
          </a:p>
          <a:p>
            <a:pPr marL="419100" indent="-382588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pod licencí Open Database License na WWW</a:t>
            </a: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&lt;</a:t>
            </a:r>
            <a:r>
              <a:rPr lang="cs-CZ" sz="1200" dirty="0" smtClean="0">
                <a:solidFill>
                  <a:schemeClr val="bg1"/>
                </a:solidFill>
                <a:latin typeface="Arial" charset="0"/>
                <a:cs typeface="Arial" charset="0"/>
                <a:hlinkClick r:id="rId6"/>
              </a:rPr>
              <a:t>http://www.openstreetmap.org/</a:t>
            </a:r>
            <a:r>
              <a:rPr lang="pl-PL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&gt;</a:t>
            </a:r>
            <a:endParaRPr lang="en-US" sz="12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19100" indent="-38258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  <a:defRPr/>
            </a:pPr>
            <a:endParaRPr lang="cs-CZ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sah 2"/>
          <p:cNvSpPr>
            <a:spLocks noGrp="1"/>
          </p:cNvSpPr>
          <p:nvPr>
            <p:ph idx="1"/>
          </p:nvPr>
        </p:nvSpPr>
        <p:spPr>
          <a:xfrm>
            <a:off x="357188" y="214313"/>
            <a:ext cx="8329612" cy="6643687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Zdroje: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PŘIBYLOVÁ, Lenka. </a:t>
            </a:r>
            <a:r>
              <a:rPr lang="cs-CZ" sz="1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Dějiny hudby</a:t>
            </a: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Teplice, 1994.</a:t>
            </a: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SMOLKA, Jaroslav a kolektiv. </a:t>
            </a:r>
            <a:r>
              <a:rPr lang="cs-CZ" sz="1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Dějiny hudby</a:t>
            </a: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1. </a:t>
            </a:r>
            <a:r>
              <a:rPr lang="cs-CZ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vyd</a:t>
            </a: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Brno: TOGGA </a:t>
            </a:r>
            <a:r>
              <a:rPr lang="cs-CZ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agency</a:t>
            </a: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2001. ISBN 80-902912-0-1.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endParaRPr lang="cs-CZ" sz="16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Tx/>
              <a:buChar char="•"/>
              <a:defRPr/>
            </a:pPr>
            <a:endParaRPr lang="cs-CZ" sz="1600" kern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539750" y="0"/>
            <a:ext cx="8258175" cy="6383338"/>
          </a:xfrm>
        </p:spPr>
        <p:txBody>
          <a:bodyPr rtlCol="0">
            <a:noAutofit/>
          </a:bodyPr>
          <a:lstStyle/>
          <a:p>
            <a:pPr marL="420624" indent="-384048" eaLnBrk="1" fontAlgn="auto" hangingPunct="1">
              <a:spcAft>
                <a:spcPts val="0"/>
              </a:spcAft>
              <a:buFontTx/>
              <a:buNone/>
              <a:defRPr/>
            </a:pPr>
            <a:endParaRPr lang="cs-CZ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20624" indent="-384048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Raný romantismus – mladší větev</a:t>
            </a:r>
          </a:p>
          <a:p>
            <a:pPr marL="419100" indent="-382588" eaLnBrk="1" fontAlgn="auto" hangingPunct="1">
              <a:spcAft>
                <a:spcPts val="0"/>
              </a:spcAft>
              <a:buFontTx/>
              <a:buNone/>
              <a:defRPr/>
            </a:pPr>
            <a:endParaRPr lang="cs-CZ" sz="1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19100" indent="-382588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1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Fryderyk</a:t>
            </a:r>
            <a:r>
              <a:rPr lang="cs-CZ" sz="1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Chopin</a:t>
            </a:r>
          </a:p>
          <a:p>
            <a:pPr marL="419100" indent="-382588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(1810–1849)</a:t>
            </a:r>
          </a:p>
          <a:p>
            <a:pPr marL="419100" indent="-382588" eaLnBrk="1" fontAlgn="auto" hangingPunct="1">
              <a:spcAft>
                <a:spcPts val="0"/>
              </a:spcAft>
              <a:buFontTx/>
              <a:buNone/>
              <a:defRPr/>
            </a:pPr>
            <a:endParaRPr lang="cs-CZ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19100" indent="-382588" eaLnBrk="1" fontAlgn="auto" hangingPunct="1">
              <a:spcAft>
                <a:spcPts val="0"/>
              </a:spcAft>
              <a:buFontTx/>
              <a:buNone/>
              <a:defRPr/>
            </a:pPr>
            <a:endParaRPr lang="cs-CZ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19100" indent="-382588" eaLnBrk="1" fontAlgn="auto" hangingPunct="1">
              <a:spcAft>
                <a:spcPts val="0"/>
              </a:spcAft>
              <a:buFontTx/>
              <a:buNone/>
              <a:defRPr/>
            </a:pPr>
            <a:endParaRPr lang="cs-CZ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19100" indent="-382588" eaLnBrk="1" fontAlgn="auto" hangingPunct="1">
              <a:spcAft>
                <a:spcPts val="0"/>
              </a:spcAft>
              <a:buFontTx/>
              <a:buNone/>
              <a:defRPr/>
            </a:pPr>
            <a:endParaRPr lang="cs-CZ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19100" indent="-382588" eaLnBrk="1" fontAlgn="auto" hangingPunct="1">
              <a:spcAft>
                <a:spcPts val="0"/>
              </a:spcAft>
              <a:buFontTx/>
              <a:buNone/>
              <a:defRPr/>
            </a:pPr>
            <a:endParaRPr lang="cs-CZ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19100" indent="-382588" eaLnBrk="1" fontAlgn="auto" hangingPunct="1">
              <a:spcAft>
                <a:spcPts val="0"/>
              </a:spcAft>
              <a:buFontTx/>
              <a:buNone/>
              <a:defRPr/>
            </a:pPr>
            <a:endParaRPr lang="cs-CZ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Nejslavnější polský skladatel 19. st.</a:t>
            </a: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20624" indent="-384048" eaLnBrk="1" fontAlgn="auto" hangingPunct="1">
              <a:spcAft>
                <a:spcPts val="0"/>
              </a:spcAft>
              <a:defRPr/>
            </a:pP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mistr klavírní hry a kompozice pro klavír</a:t>
            </a:r>
          </a:p>
          <a:p>
            <a:pPr marL="420624" indent="-384048" eaLnBrk="1" fontAlgn="auto" hangingPunct="1">
              <a:spcAft>
                <a:spcPts val="0"/>
              </a:spcAft>
              <a:defRPr/>
            </a:pP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spojil prvky klavírní skladby s vlasteneckým cítěním, stylizuje prvky polského folklóru ve svých skladbách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20624" indent="-384048" eaLnBrk="1" fontAlgn="auto" hangingPunct="1">
              <a:spcAft>
                <a:spcPts val="0"/>
              </a:spcAft>
              <a:defRPr/>
            </a:pP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Vzhledem ke ztrátě polské samostatnosti dochází v Polsku k rozvoji hudebního života až od počátku 19. století. 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20624" indent="-384048" eaLnBrk="1" fontAlgn="auto" hangingPunct="1">
              <a:spcAft>
                <a:spcPts val="0"/>
              </a:spcAft>
              <a:defRPr/>
            </a:pPr>
            <a:endParaRPr lang="cs-CZ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19100" indent="-382588" eaLnBrk="1" fontAlgn="auto" hangingPunct="1">
              <a:spcBef>
                <a:spcPts val="438"/>
              </a:spcBef>
              <a:spcAft>
                <a:spcPts val="0"/>
              </a:spcAft>
              <a:buFontTx/>
              <a:buNone/>
              <a:defRPr/>
            </a:pPr>
            <a:endParaRPr lang="cs-CZ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TextovéPole 11"/>
          <p:cNvSpPr txBox="1">
            <a:spLocks noChangeArrowheads="1"/>
          </p:cNvSpPr>
          <p:nvPr/>
        </p:nvSpPr>
        <p:spPr bwMode="auto">
          <a:xfrm>
            <a:off x="7019925" y="3357563"/>
            <a:ext cx="6556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[obr. 1]</a:t>
            </a:r>
            <a:endParaRPr lang="cs-CZ" sz="1200"/>
          </a:p>
        </p:txBody>
      </p:sp>
      <p:pic>
        <p:nvPicPr>
          <p:cNvPr id="3076" name="Obrázek 6" descr="418px-Frederic_Chopin_photo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260350"/>
            <a:ext cx="2135187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sah 2"/>
          <p:cNvSpPr>
            <a:spLocks noGrp="1"/>
          </p:cNvSpPr>
          <p:nvPr>
            <p:ph idx="1"/>
          </p:nvPr>
        </p:nvSpPr>
        <p:spPr>
          <a:xfrm>
            <a:off x="457200" y="428625"/>
            <a:ext cx="8401050" cy="6429375"/>
          </a:xfrm>
        </p:spPr>
        <p:txBody>
          <a:bodyPr/>
          <a:lstStyle/>
          <a:p>
            <a:pPr marL="419100" indent="-382588" eaLnBrk="1" hangingPunct="1"/>
            <a:r>
              <a:rPr lang="cs-CZ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Fryderyk Chopin žil v prostředí velmi kulturní a národně uvědomělé rodiny</a:t>
            </a:r>
          </a:p>
          <a:p>
            <a:pPr marL="419100" indent="-382588" eaLnBrk="1" hangingPunct="1"/>
            <a:r>
              <a:rPr lang="cs-CZ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od mládí se mu dostalo všestranné výchovy (na obr. 4 </a:t>
            </a:r>
            <a:r>
              <a:rPr lang="pl-PL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Chopinovo rodiště </a:t>
            </a:r>
            <a:br>
              <a:rPr lang="pl-PL" sz="180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pl-PL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v obci Żelazowa Wola v Polsku</a:t>
            </a:r>
            <a:r>
              <a:rPr lang="cs-CZ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)</a:t>
            </a:r>
          </a:p>
          <a:p>
            <a:pPr marL="419100" indent="-382588" eaLnBrk="1" hangingPunct="1"/>
            <a:r>
              <a:rPr lang="cs-CZ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otec </a:t>
            </a:r>
            <a:r>
              <a:rPr lang="cs-CZ" sz="1800" smtClean="0">
                <a:solidFill>
                  <a:srgbClr val="FFFF00"/>
                </a:solidFill>
                <a:latin typeface="Arial" charset="0"/>
                <a:cs typeface="Arial" charset="0"/>
              </a:rPr>
              <a:t>Mikuláš</a:t>
            </a:r>
            <a:r>
              <a:rPr lang="cs-CZ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 byl francouzským emigrantem, matka </a:t>
            </a:r>
            <a:r>
              <a:rPr lang="cs-CZ" sz="1800" smtClean="0">
                <a:solidFill>
                  <a:srgbClr val="FFFF00"/>
                </a:solidFill>
                <a:latin typeface="Arial" charset="0"/>
                <a:cs typeface="Arial" charset="0"/>
              </a:rPr>
              <a:t>Justina</a:t>
            </a:r>
            <a:r>
              <a:rPr lang="cs-CZ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 pocházela z nižší polské šlechty</a:t>
            </a:r>
          </a:p>
          <a:p>
            <a:pPr marL="419100" indent="-382588" eaLnBrk="1" hangingPunct="1"/>
            <a:endParaRPr lang="cs-CZ" sz="18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19100" indent="-382588" eaLnBrk="1" hangingPunct="1"/>
            <a:endParaRPr lang="cs-CZ" sz="18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19100" indent="-382588" eaLnBrk="1" hangingPunct="1"/>
            <a:endParaRPr lang="cs-CZ" sz="18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19100" indent="-382588" eaLnBrk="1" hangingPunct="1"/>
            <a:endParaRPr lang="cs-CZ" sz="18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19100" indent="-382588" eaLnBrk="1" hangingPunct="1"/>
            <a:endParaRPr lang="cs-CZ" sz="18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19100" indent="-382588" eaLnBrk="1" hangingPunct="1"/>
            <a:endParaRPr lang="cs-CZ" sz="18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19100" indent="-382588" eaLnBrk="1" hangingPunct="1"/>
            <a:endParaRPr lang="cs-CZ" sz="18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19100" indent="-382588" eaLnBrk="1" hangingPunct="1"/>
            <a:endParaRPr lang="cs-CZ" sz="18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19100" indent="-382588" eaLnBrk="1" hangingPunct="1">
              <a:buFont typeface="Arial" charset="0"/>
              <a:buNone/>
            </a:pPr>
            <a:endParaRPr lang="cs-CZ" sz="18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19100" indent="-382588" eaLnBrk="1" hangingPunct="1"/>
            <a:r>
              <a:rPr lang="cs-CZ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v 6 letech píše Chopin první básně, v 7 letech pak svou první polonézu</a:t>
            </a:r>
          </a:p>
          <a:p>
            <a:pPr marL="419100" indent="-382588" eaLnBrk="1" hangingPunct="1"/>
            <a:r>
              <a:rPr lang="cs-CZ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v letech 1824–27 byl jeho učitelem skladby ředitel varšavské konzervatoře Josef Elsner (1769–1854), který byl uznávaný pedagog, skladatel, organizátor hudebního života</a:t>
            </a:r>
          </a:p>
          <a:p>
            <a:pPr marL="419100" indent="-382588" eaLnBrk="1" hangingPunct="1"/>
            <a:r>
              <a:rPr lang="cs-CZ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učitelem klavíru byl pak český emigrant Vojtěch Živný, který Chopina seznámil především s dílem J. S. Bacha</a:t>
            </a:r>
          </a:p>
          <a:p>
            <a:pPr marL="419100" indent="-382588" eaLnBrk="1" hangingPunct="1"/>
            <a:endParaRPr lang="cs-CZ" sz="18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19100" indent="-382588" eaLnBrk="1" hangingPunct="1"/>
            <a:r>
              <a:rPr lang="cs-CZ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4099" name="Obrázek 2" descr="419px-Mikołaj_Chop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060575"/>
            <a:ext cx="160020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Obrázek 3" descr="421px-Justyna_Chop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2060575"/>
            <a:ext cx="1604962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ovéPole 11"/>
          <p:cNvSpPr txBox="1">
            <a:spLocks noChangeArrowheads="1"/>
          </p:cNvSpPr>
          <p:nvPr/>
        </p:nvSpPr>
        <p:spPr bwMode="auto">
          <a:xfrm>
            <a:off x="3203575" y="4365625"/>
            <a:ext cx="6556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[obr. 3]</a:t>
            </a:r>
            <a:endParaRPr lang="cs-CZ" sz="1200"/>
          </a:p>
        </p:txBody>
      </p:sp>
      <p:sp>
        <p:nvSpPr>
          <p:cNvPr id="4102" name="TextovéPole 11"/>
          <p:cNvSpPr txBox="1">
            <a:spLocks noChangeArrowheads="1"/>
          </p:cNvSpPr>
          <p:nvPr/>
        </p:nvSpPr>
        <p:spPr bwMode="auto">
          <a:xfrm>
            <a:off x="1331913" y="4365625"/>
            <a:ext cx="655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[obr. 2]</a:t>
            </a:r>
            <a:endParaRPr lang="cs-CZ" sz="1200"/>
          </a:p>
        </p:txBody>
      </p:sp>
      <p:pic>
        <p:nvPicPr>
          <p:cNvPr id="4103" name="Obrázek 6" descr="800px-Poland_Zelazowa_Wol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1989138"/>
            <a:ext cx="3240087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ovéPole 11"/>
          <p:cNvSpPr txBox="1">
            <a:spLocks noChangeArrowheads="1"/>
          </p:cNvSpPr>
          <p:nvPr/>
        </p:nvSpPr>
        <p:spPr bwMode="auto">
          <a:xfrm>
            <a:off x="6516688" y="4437063"/>
            <a:ext cx="6556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[obr. 4]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sah 2"/>
          <p:cNvSpPr>
            <a:spLocks noGrp="1"/>
          </p:cNvSpPr>
          <p:nvPr>
            <p:ph idx="1"/>
          </p:nvPr>
        </p:nvSpPr>
        <p:spPr>
          <a:xfrm>
            <a:off x="357188" y="214313"/>
            <a:ext cx="8607425" cy="6643687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Chopinovi rodiče udržovali styky s předními osobnostmi polské šlechty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 letních pobytů se na polském venkově Chopin seznámil s polským folklórem, což se odrazilo v růstu jeho národnostního cítění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 roce 1829 podnikl cestu do Vídně, kde slaví po dvou koncertních vystoupeních triumfální úspěchy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při návratu domů z tohoto turné navštívil také Prahu, ale veřejně zde nevystoupil – údajně nebyl požádán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druhé koncertní turné podniká Chopin v roce 1830, koncertuje ve </a:t>
            </a:r>
            <a:r>
              <a:rPr lang="en-US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Wroclaw</a:t>
            </a: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i, Drážďanech, Vídni, Mnichově a Stuttgartu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 Vídni se setkává s českým houslistou Josefem Slavíkem, kterého pak nazval „</a:t>
            </a:r>
            <a:r>
              <a:rPr lang="cs-CZ" sz="1800" i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druhým </a:t>
            </a:r>
            <a:r>
              <a:rPr lang="cs-CZ" sz="1800" i="1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Paganinim</a:t>
            </a: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 Stuttgartu 8. září 1831 zastihla Chopina zpráva o pádu Varšavy </a:t>
            </a:r>
            <a:b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neúspěchu polského tzv. “Listopadového povstání” (toto ozbrojené povstání proti ruské nadvládě vypuklo v roce 1830 a bylo zcela potlačeno v září 1831)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pod dojmem této události píše </a:t>
            </a:r>
            <a:r>
              <a:rPr lang="cs-CZ" sz="1800" i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Koncertní etudu c-moll</a:t>
            </a: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zvanou </a:t>
            </a:r>
            <a:r>
              <a:rPr lang="cs-CZ" sz="1800" i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Revoluční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i="1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Chopin se již do Polska nevrací, stal se tak emigrantem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nový domov nalézá v Paříži, kde se seznamuje s celou řadou předních osobností své doby – </a:t>
            </a:r>
            <a:r>
              <a:rPr lang="cs-CZ" sz="1800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Lisztem</a:t>
            </a: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Berliozem, </a:t>
            </a:r>
            <a:r>
              <a:rPr lang="cs-CZ" sz="1800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Delacroix</a:t>
            </a: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1800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Heinem</a:t>
            </a: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1800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Balzackem</a:t>
            </a: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slaví zde velké umělecké úspěchy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Zástupný symbol pro obsah 3" descr="mapa turn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412875"/>
            <a:ext cx="8229600" cy="5095875"/>
          </a:xfrm>
        </p:spPr>
      </p:pic>
      <p:sp>
        <p:nvSpPr>
          <p:cNvPr id="6147" name="TextovéPole 11"/>
          <p:cNvSpPr txBox="1">
            <a:spLocks noChangeArrowheads="1"/>
          </p:cNvSpPr>
          <p:nvPr/>
        </p:nvSpPr>
        <p:spPr bwMode="auto">
          <a:xfrm>
            <a:off x="4140200" y="6581775"/>
            <a:ext cx="6556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[obr. 5]</a:t>
            </a:r>
            <a:endParaRPr lang="cs-CZ" sz="1200"/>
          </a:p>
        </p:txBody>
      </p:sp>
      <p:sp>
        <p:nvSpPr>
          <p:cNvPr id="6148" name="TextovéPole 11"/>
          <p:cNvSpPr txBox="1">
            <a:spLocks noChangeArrowheads="1"/>
          </p:cNvSpPr>
          <p:nvPr/>
        </p:nvSpPr>
        <p:spPr bwMode="auto">
          <a:xfrm>
            <a:off x="395288" y="404813"/>
            <a:ext cx="8280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chemeClr val="bg1"/>
                </a:solidFill>
              </a:rPr>
              <a:t>[</a:t>
            </a:r>
            <a:r>
              <a:rPr lang="en-US">
                <a:solidFill>
                  <a:schemeClr val="bg1"/>
                </a:solidFill>
              </a:rPr>
              <a:t>Rodn</a:t>
            </a:r>
            <a:r>
              <a:rPr lang="cs-CZ">
                <a:solidFill>
                  <a:schemeClr val="bg1"/>
                </a:solidFill>
              </a:rPr>
              <a:t>é město </a:t>
            </a:r>
            <a:r>
              <a:rPr lang="pl-PL">
                <a:solidFill>
                  <a:schemeClr val="bg1"/>
                </a:solidFill>
              </a:rPr>
              <a:t>Żelazowa Wola v Polsku; </a:t>
            </a:r>
          </a:p>
          <a:p>
            <a:pPr algn="ctr"/>
            <a:r>
              <a:rPr lang="pl-PL">
                <a:solidFill>
                  <a:schemeClr val="bg1"/>
                </a:solidFill>
              </a:rPr>
              <a:t>Města z prvního a druhého koncertního turné v letech 1829–1831</a:t>
            </a:r>
            <a:r>
              <a:rPr lang="cs-CZ">
                <a:solidFill>
                  <a:schemeClr val="bg1"/>
                </a:solidFill>
              </a:rPr>
              <a:t>]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sah 2"/>
          <p:cNvSpPr>
            <a:spLocks noGrp="1"/>
          </p:cNvSpPr>
          <p:nvPr>
            <p:ph idx="1"/>
          </p:nvPr>
        </p:nvSpPr>
        <p:spPr>
          <a:xfrm>
            <a:off x="323850" y="214313"/>
            <a:ext cx="8329613" cy="6643687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 r. 1835 se datuje jeho citový vztah k přítelkyni z mládí</a:t>
            </a:r>
            <a:r>
              <a:rPr lang="en-US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hrab</a:t>
            </a: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ě</a:t>
            </a:r>
            <a:r>
              <a:rPr lang="en-US" sz="1800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nce</a:t>
            </a: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Marii </a:t>
            </a:r>
            <a:r>
              <a:rPr lang="cs-CZ" sz="1800" kern="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Wodziňské</a:t>
            </a:r>
            <a:r>
              <a:rPr lang="cs-CZ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(autorka kresby Chopinova portrétu), její otec však s ohledem na Chopinovu nejistou společenskou a finanční situaci a rovněž labilní zdravotní stav sňatek nedovolil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Obrázek 3" descr="436px-Maria_Orpiszewsk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84313"/>
            <a:ext cx="319722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ovéPole 11"/>
          <p:cNvSpPr txBox="1">
            <a:spLocks noChangeArrowheads="1"/>
          </p:cNvSpPr>
          <p:nvPr/>
        </p:nvSpPr>
        <p:spPr bwMode="auto">
          <a:xfrm>
            <a:off x="1979613" y="5949950"/>
            <a:ext cx="655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[obr. 6]</a:t>
            </a:r>
            <a:endParaRPr lang="cs-CZ" sz="1200"/>
          </a:p>
        </p:txBody>
      </p:sp>
      <p:pic>
        <p:nvPicPr>
          <p:cNvPr id="7173" name="Obrázek 5" descr="450px-Chopin,_by_Wodzinsk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484313"/>
            <a:ext cx="3311525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ovéPole 11"/>
          <p:cNvSpPr txBox="1">
            <a:spLocks noChangeArrowheads="1"/>
          </p:cNvSpPr>
          <p:nvPr/>
        </p:nvSpPr>
        <p:spPr bwMode="auto">
          <a:xfrm>
            <a:off x="6227763" y="5949950"/>
            <a:ext cx="655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[obr. 7]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sah 2"/>
          <p:cNvSpPr>
            <a:spLocks noGrp="1"/>
          </p:cNvSpPr>
          <p:nvPr>
            <p:ph idx="1"/>
          </p:nvPr>
        </p:nvSpPr>
        <p:spPr>
          <a:xfrm>
            <a:off x="357188" y="214313"/>
            <a:ext cx="8329612" cy="6643687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významnou úlohu v Chopinově životě sehrála francouzská spisovatelka Aurora </a:t>
            </a:r>
            <a:r>
              <a:rPr lang="cs-CZ" sz="1800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Dudevant</a:t>
            </a: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známá pod literárním pseudonymem </a:t>
            </a:r>
            <a:r>
              <a:rPr lang="cs-CZ" sz="1800" kern="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George</a:t>
            </a:r>
            <a:r>
              <a:rPr lang="cs-CZ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800" kern="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Sand</a:t>
            </a:r>
            <a:endParaRPr lang="cs-CZ" sz="1800" kern="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 průběhu let 1838–1847 spolu žili střídavě v Paříži, pobývali ze zdravotních důvodů na Mallorce (11/1838 – 2/1839) a žili také na usedlosti G. Sandové ve francouzském městě </a:t>
            </a:r>
            <a:r>
              <a:rPr lang="cs-CZ" sz="1800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Nohant</a:t>
            </a: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 této době vzniká převážná část Chopinova díla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(kdo byla </a:t>
            </a:r>
            <a:r>
              <a:rPr lang="cs-CZ" sz="1800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George</a:t>
            </a: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800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Sand</a:t>
            </a: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cs-CZ" sz="1800" dirty="0" smtClean="0">
                <a:hlinkClick r:id="rId2"/>
              </a:rPr>
              <a:t>http://la-</a:t>
            </a:r>
            <a:r>
              <a:rPr lang="cs-CZ" sz="1800" dirty="0" err="1" smtClean="0">
                <a:hlinkClick r:id="rId2"/>
              </a:rPr>
              <a:t>duchesse.blog.cz</a:t>
            </a:r>
            <a:r>
              <a:rPr lang="cs-CZ" sz="1800" dirty="0" smtClean="0">
                <a:hlinkClick r:id="rId2"/>
              </a:rPr>
              <a:t>/0909/kdo-byla-</a:t>
            </a:r>
            <a:r>
              <a:rPr lang="cs-CZ" sz="1800" dirty="0" err="1" smtClean="0">
                <a:hlinkClick r:id="rId2"/>
              </a:rPr>
              <a:t>george</a:t>
            </a:r>
            <a:r>
              <a:rPr lang="cs-CZ" sz="1800" dirty="0" smtClean="0">
                <a:hlinkClick r:id="rId2"/>
              </a:rPr>
              <a:t>-</a:t>
            </a:r>
            <a:r>
              <a:rPr lang="cs-CZ" sz="1800" dirty="0" err="1" smtClean="0">
                <a:hlinkClick r:id="rId2"/>
              </a:rPr>
              <a:t>sand</a:t>
            </a: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Obrázek 2" descr="Die_junge_George_San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420938"/>
            <a:ext cx="24749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ovéPole 11"/>
          <p:cNvSpPr txBox="1">
            <a:spLocks noChangeArrowheads="1"/>
          </p:cNvSpPr>
          <p:nvPr/>
        </p:nvSpPr>
        <p:spPr bwMode="auto">
          <a:xfrm>
            <a:off x="1763713" y="5732463"/>
            <a:ext cx="6556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[obr. 8]</a:t>
            </a:r>
            <a:endParaRPr lang="cs-CZ" sz="1200"/>
          </a:p>
        </p:txBody>
      </p:sp>
      <p:pic>
        <p:nvPicPr>
          <p:cNvPr id="8197" name="Obrázek 4" descr="766px-ChopinSandDelacroix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2565400"/>
            <a:ext cx="3890962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ovéPole 11"/>
          <p:cNvSpPr txBox="1">
            <a:spLocks noChangeArrowheads="1"/>
          </p:cNvSpPr>
          <p:nvPr/>
        </p:nvSpPr>
        <p:spPr bwMode="auto">
          <a:xfrm>
            <a:off x="4211638" y="2205038"/>
            <a:ext cx="4787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[Obraz od malíře Delacroix zachycující F. Chopina a G. Sand]</a:t>
            </a:r>
            <a:endParaRPr lang="cs-CZ" sz="1200"/>
          </a:p>
        </p:txBody>
      </p:sp>
      <p:sp>
        <p:nvSpPr>
          <p:cNvPr id="8199" name="TextovéPole 11"/>
          <p:cNvSpPr txBox="1">
            <a:spLocks noChangeArrowheads="1"/>
          </p:cNvSpPr>
          <p:nvPr/>
        </p:nvSpPr>
        <p:spPr bwMode="auto">
          <a:xfrm>
            <a:off x="6011863" y="5661025"/>
            <a:ext cx="6556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[obr. 9]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sah 2"/>
          <p:cNvSpPr>
            <a:spLocks noGrp="1"/>
          </p:cNvSpPr>
          <p:nvPr>
            <p:ph idx="1"/>
          </p:nvPr>
        </p:nvSpPr>
        <p:spPr>
          <a:xfrm>
            <a:off x="323850" y="214313"/>
            <a:ext cx="8329613" cy="6643687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 r.1848 podnikl Chopin koncertní cestu do Anglie a Skotska, kde se jeho zdravotní stav značně zhoršil (tuberkulóza)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zemřel v Paříži, pár hodin po jeho smrti mu byla sňata posmrtná maska </a:t>
            </a:r>
            <a:b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cs-CZ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odlitek jeho levé ruky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Chopin je pochován na hřbitově </a:t>
            </a:r>
            <a:r>
              <a:rPr lang="cs-CZ" sz="1800" kern="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Père</a:t>
            </a:r>
            <a:r>
              <a:rPr lang="cs-CZ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800" kern="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Lachaise</a:t>
            </a:r>
            <a:r>
              <a:rPr lang="cs-CZ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 Paříži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jeho srdce bylo vyjmuto a je uloženo v </a:t>
            </a:r>
            <a:r>
              <a:rPr lang="cs-CZ" sz="18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chrámu sv. Kříže ve Varšavě</a:t>
            </a:r>
            <a:endParaRPr lang="cs-CZ" sz="1800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Obrázek 2" descr="450px-Cast_of_Chopin's_han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0575"/>
            <a:ext cx="2717800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ovéPole 11"/>
          <p:cNvSpPr txBox="1">
            <a:spLocks noChangeArrowheads="1"/>
          </p:cNvSpPr>
          <p:nvPr/>
        </p:nvSpPr>
        <p:spPr bwMode="auto">
          <a:xfrm>
            <a:off x="971550" y="5732463"/>
            <a:ext cx="7397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[obr. 10]</a:t>
            </a:r>
            <a:endParaRPr lang="cs-CZ" sz="1200"/>
          </a:p>
        </p:txBody>
      </p:sp>
      <p:pic>
        <p:nvPicPr>
          <p:cNvPr id="9221" name="Obrázek 5" descr="450px-Pillar_containing_Chopin's_hear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2060575"/>
            <a:ext cx="30241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ovéPole 11"/>
          <p:cNvSpPr txBox="1">
            <a:spLocks noChangeArrowheads="1"/>
          </p:cNvSpPr>
          <p:nvPr/>
        </p:nvSpPr>
        <p:spPr bwMode="auto">
          <a:xfrm>
            <a:off x="3995738" y="6165850"/>
            <a:ext cx="7286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[obr. 11]</a:t>
            </a:r>
            <a:endParaRPr lang="cs-CZ" sz="1200"/>
          </a:p>
        </p:txBody>
      </p:sp>
      <p:pic>
        <p:nvPicPr>
          <p:cNvPr id="9223" name="Obrázek 7" descr="450px-Chopin's_Grave_in_Pari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9938" y="2060575"/>
            <a:ext cx="3294062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ovéPole 11"/>
          <p:cNvSpPr txBox="1">
            <a:spLocks noChangeArrowheads="1"/>
          </p:cNvSpPr>
          <p:nvPr/>
        </p:nvSpPr>
        <p:spPr bwMode="auto">
          <a:xfrm>
            <a:off x="7235825" y="6581775"/>
            <a:ext cx="741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[obr. 12]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sah 2"/>
          <p:cNvSpPr>
            <a:spLocks noGrp="1"/>
          </p:cNvSpPr>
          <p:nvPr>
            <p:ph idx="1"/>
          </p:nvPr>
        </p:nvSpPr>
        <p:spPr>
          <a:xfrm>
            <a:off x="357188" y="214313"/>
            <a:ext cx="8329612" cy="6643687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6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Tx/>
              <a:buChar char="•"/>
              <a:defRPr/>
            </a:pPr>
            <a:endParaRPr lang="cs-CZ" sz="1600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Obrázek 2" descr="mapa pari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908050"/>
            <a:ext cx="7561262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ovéPole 11"/>
          <p:cNvSpPr txBox="1">
            <a:spLocks noChangeArrowheads="1"/>
          </p:cNvSpPr>
          <p:nvPr/>
        </p:nvSpPr>
        <p:spPr bwMode="auto">
          <a:xfrm>
            <a:off x="4284663" y="6237288"/>
            <a:ext cx="7397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[obr. 13]</a:t>
            </a:r>
            <a:endParaRPr lang="cs-CZ" sz="1200"/>
          </a:p>
        </p:txBody>
      </p:sp>
      <p:sp>
        <p:nvSpPr>
          <p:cNvPr id="10245" name="TextovéPole 11"/>
          <p:cNvSpPr txBox="1">
            <a:spLocks noChangeArrowheads="1"/>
          </p:cNvSpPr>
          <p:nvPr/>
        </p:nvSpPr>
        <p:spPr bwMode="auto">
          <a:xfrm>
            <a:off x="3708400" y="404813"/>
            <a:ext cx="201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chemeClr val="bg1"/>
                </a:solidFill>
              </a:rPr>
              <a:t>[Paříž, Francie]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498</Words>
  <Application>Microsoft Office PowerPoint</Application>
  <PresentationFormat>Předvádění na obrazovce (4:3)</PresentationFormat>
  <Paragraphs>221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 2</vt:lpstr>
      <vt:lpstr>Motiv sady Office</vt:lpstr>
      <vt:lpstr>Raný romantismus – mladší větev Fryderyk Chopin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F. Chopin</dc:title>
  <dc:creator>Bc. Alexandr Šťastný, dipl. um.</dc:creator>
  <dc:description>Autorem materiálu a všech jeho částí, není-li uvedeno jinak, je Bc. Alexandr Šťastný, dipl. um. 
Dostupné z Metodického portálu www.rvp.cz, ISSN: 1802-4785. Provozuje Národní ústav pro vzdělávání, školské poradenské zařízení a zařízení pro další vzdělávání pedagogických pracovníků (NÚV).</dc:description>
  <cp:lastModifiedBy>Miluše Niklová</cp:lastModifiedBy>
  <cp:revision>127</cp:revision>
  <dcterms:created xsi:type="dcterms:W3CDTF">2012-05-19T13:49:20Z</dcterms:created>
  <dcterms:modified xsi:type="dcterms:W3CDTF">2019-05-14T08:28:12Z</dcterms:modified>
</cp:coreProperties>
</file>