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  <a:srgbClr val="8EB4E1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9" autoAdjust="0"/>
    <p:restoredTop sz="93271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2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Slide č.1 – úvod, název tématu, motivace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Slide č.1 – úvod, název tématu, motivace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496" y="980728"/>
            <a:ext cx="4900969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08" y="327794"/>
            <a:ext cx="8229600" cy="65293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14.2 Co bychom nejprve měli umět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8670" y="715070"/>
            <a:ext cx="8229600" cy="769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Objem tělesa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04" y="1320552"/>
            <a:ext cx="7058744" cy="95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velikost prostoru, který dané těleso vyplňuje</a:t>
            </a:r>
          </a:p>
          <a:p>
            <a: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počet jednotkových krychlí, které vyplní těleso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4852" y="2204864"/>
            <a:ext cx="7283452" cy="685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Urči objemy těles </a:t>
            </a:r>
            <a:br>
              <a:rPr lang="cs-CZ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složených z krychlí o délce hrany 1 cm:</a:t>
            </a:r>
          </a:p>
        </p:txBody>
      </p:sp>
      <p:grpSp>
        <p:nvGrpSpPr>
          <p:cNvPr id="9" name="Group 104"/>
          <p:cNvGrpSpPr>
            <a:grpSpLocks/>
          </p:cNvGrpSpPr>
          <p:nvPr/>
        </p:nvGrpSpPr>
        <p:grpSpPr bwMode="auto">
          <a:xfrm>
            <a:off x="1142728" y="3212692"/>
            <a:ext cx="1485056" cy="654529"/>
            <a:chOff x="567" y="1389"/>
            <a:chExt cx="953" cy="408"/>
          </a:xfrm>
          <a:blipFill>
            <a:blip r:embed="rId4"/>
            <a:tile tx="0" ty="0" sx="100000" sy="100000" flip="none" algn="tl"/>
          </a:blipFill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567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748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930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>
              <a:off x="1111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1293" y="1570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>
              <a:off x="567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748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930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>
              <a:off x="1111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1293" y="138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</p:grpSp>
      <p:grpSp>
        <p:nvGrpSpPr>
          <p:cNvPr id="20" name="Group 61"/>
          <p:cNvGrpSpPr>
            <a:grpSpLocks/>
          </p:cNvGrpSpPr>
          <p:nvPr/>
        </p:nvGrpSpPr>
        <p:grpSpPr bwMode="auto">
          <a:xfrm>
            <a:off x="1167156" y="4791086"/>
            <a:ext cx="1283761" cy="1446226"/>
            <a:chOff x="431" y="2296"/>
            <a:chExt cx="862" cy="1044"/>
          </a:xfrm>
          <a:blipFill>
            <a:blip r:embed="rId4"/>
            <a:tile tx="0" ty="0" sx="100000" sy="100000" flip="none" algn="tl"/>
          </a:blipFill>
        </p:grpSpPr>
        <p:grpSp>
          <p:nvGrpSpPr>
            <p:cNvPr id="21" name="Group 60"/>
            <p:cNvGrpSpPr>
              <a:grpSpLocks/>
            </p:cNvGrpSpPr>
            <p:nvPr/>
          </p:nvGrpSpPr>
          <p:grpSpPr bwMode="auto">
            <a:xfrm>
              <a:off x="476" y="2296"/>
              <a:ext cx="817" cy="998"/>
              <a:chOff x="476" y="2296"/>
              <a:chExt cx="817" cy="998"/>
            </a:xfrm>
            <a:grpFill/>
          </p:grpSpPr>
          <p:grpSp>
            <p:nvGrpSpPr>
              <p:cNvPr id="27" name="Group 53"/>
              <p:cNvGrpSpPr>
                <a:grpSpLocks/>
              </p:cNvGrpSpPr>
              <p:nvPr/>
            </p:nvGrpSpPr>
            <p:grpSpPr bwMode="auto">
              <a:xfrm>
                <a:off x="521" y="2296"/>
                <a:ext cx="772" cy="953"/>
                <a:chOff x="521" y="2296"/>
                <a:chExt cx="772" cy="953"/>
              </a:xfrm>
              <a:grpFill/>
            </p:grpSpPr>
            <p:sp>
              <p:nvSpPr>
                <p:cNvPr id="33" name="AutoShape 52"/>
                <p:cNvSpPr>
                  <a:spLocks noChangeArrowheads="1"/>
                </p:cNvSpPr>
                <p:nvPr/>
              </p:nvSpPr>
              <p:spPr bwMode="auto">
                <a:xfrm>
                  <a:off x="1066" y="3022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  <p:grpSp>
              <p:nvGrpSpPr>
                <p:cNvPr id="34" name="Group 46"/>
                <p:cNvGrpSpPr>
                  <a:grpSpLocks/>
                </p:cNvGrpSpPr>
                <p:nvPr/>
              </p:nvGrpSpPr>
              <p:grpSpPr bwMode="auto">
                <a:xfrm>
                  <a:off x="521" y="2296"/>
                  <a:ext cx="772" cy="771"/>
                  <a:chOff x="521" y="2296"/>
                  <a:chExt cx="772" cy="771"/>
                </a:xfrm>
                <a:grpFill/>
              </p:grpSpPr>
              <p:sp>
                <p:nvSpPr>
                  <p:cNvPr id="35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52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36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52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37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521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38" name="AutoShape 43"/>
                  <p:cNvSpPr>
                    <a:spLocks noChangeArrowheads="1"/>
                  </p:cNvSpPr>
                  <p:nvPr/>
                </p:nvSpPr>
                <p:spPr bwMode="auto">
                  <a:xfrm>
                    <a:off x="521" y="2296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39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703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0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1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2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3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44" name="AutoShape 44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296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</p:grpSp>
          <p:grpSp>
            <p:nvGrpSpPr>
              <p:cNvPr id="28" name="Group 51"/>
              <p:cNvGrpSpPr>
                <a:grpSpLocks/>
              </p:cNvGrpSpPr>
              <p:nvPr/>
            </p:nvGrpSpPr>
            <p:grpSpPr bwMode="auto">
              <a:xfrm>
                <a:off x="476" y="3067"/>
                <a:ext cx="771" cy="227"/>
                <a:chOff x="1565" y="1933"/>
                <a:chExt cx="771" cy="227"/>
              </a:xfrm>
              <a:grpFill/>
            </p:grpSpPr>
            <p:sp>
              <p:nvSpPr>
                <p:cNvPr id="29" name="AutoShape 50"/>
                <p:cNvSpPr>
                  <a:spLocks noChangeArrowheads="1"/>
                </p:cNvSpPr>
                <p:nvPr/>
              </p:nvSpPr>
              <p:spPr bwMode="auto">
                <a:xfrm>
                  <a:off x="1565" y="1933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  <p:sp>
              <p:nvSpPr>
                <p:cNvPr id="30" name="AutoShape 49"/>
                <p:cNvSpPr>
                  <a:spLocks noChangeArrowheads="1"/>
                </p:cNvSpPr>
                <p:nvPr/>
              </p:nvSpPr>
              <p:spPr bwMode="auto">
                <a:xfrm>
                  <a:off x="1746" y="1933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  <p:sp>
              <p:nvSpPr>
                <p:cNvPr id="31" name="AutoShape 48"/>
                <p:cNvSpPr>
                  <a:spLocks noChangeArrowheads="1"/>
                </p:cNvSpPr>
                <p:nvPr/>
              </p:nvSpPr>
              <p:spPr bwMode="auto">
                <a:xfrm>
                  <a:off x="1927" y="1933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  <p:sp>
              <p:nvSpPr>
                <p:cNvPr id="32" name="AutoShape 47"/>
                <p:cNvSpPr>
                  <a:spLocks noChangeArrowheads="1"/>
                </p:cNvSpPr>
                <p:nvPr/>
              </p:nvSpPr>
              <p:spPr bwMode="auto">
                <a:xfrm>
                  <a:off x="2109" y="1933"/>
                  <a:ext cx="227" cy="227"/>
                </a:xfrm>
                <a:prstGeom prst="cube">
                  <a:avLst>
                    <a:gd name="adj" fmla="val 25000"/>
                  </a:avLst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/>
                </a:p>
              </p:txBody>
            </p:sp>
          </p:grpSp>
        </p:grpSp>
        <p:grpSp>
          <p:nvGrpSpPr>
            <p:cNvPr id="22" name="Group 55"/>
            <p:cNvGrpSpPr>
              <a:grpSpLocks/>
            </p:cNvGrpSpPr>
            <p:nvPr/>
          </p:nvGrpSpPr>
          <p:grpSpPr bwMode="auto">
            <a:xfrm>
              <a:off x="431" y="3113"/>
              <a:ext cx="771" cy="227"/>
              <a:chOff x="1565" y="1933"/>
              <a:chExt cx="771" cy="227"/>
            </a:xfrm>
            <a:grpFill/>
          </p:grpSpPr>
          <p:sp>
            <p:nvSpPr>
              <p:cNvPr id="23" name="AutoShape 56"/>
              <p:cNvSpPr>
                <a:spLocks noChangeArrowheads="1"/>
              </p:cNvSpPr>
              <p:nvPr/>
            </p:nvSpPr>
            <p:spPr bwMode="auto">
              <a:xfrm>
                <a:off x="1565" y="1933"/>
                <a:ext cx="227" cy="227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/>
              </a:p>
            </p:txBody>
          </p:sp>
          <p:sp>
            <p:nvSpPr>
              <p:cNvPr id="24" name="AutoShape 57"/>
              <p:cNvSpPr>
                <a:spLocks noChangeArrowheads="1"/>
              </p:cNvSpPr>
              <p:nvPr/>
            </p:nvSpPr>
            <p:spPr bwMode="auto">
              <a:xfrm>
                <a:off x="1746" y="1933"/>
                <a:ext cx="227" cy="227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/>
              </a:p>
            </p:txBody>
          </p:sp>
          <p:sp>
            <p:nvSpPr>
              <p:cNvPr id="25" name="AutoShape 58"/>
              <p:cNvSpPr>
                <a:spLocks noChangeArrowheads="1"/>
              </p:cNvSpPr>
              <p:nvPr/>
            </p:nvSpPr>
            <p:spPr bwMode="auto">
              <a:xfrm>
                <a:off x="1927" y="1933"/>
                <a:ext cx="227" cy="227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/>
              </a:p>
            </p:txBody>
          </p:sp>
          <p:sp>
            <p:nvSpPr>
              <p:cNvPr id="26" name="AutoShape 59"/>
              <p:cNvSpPr>
                <a:spLocks noChangeArrowheads="1"/>
              </p:cNvSpPr>
              <p:nvPr/>
            </p:nvSpPr>
            <p:spPr bwMode="auto">
              <a:xfrm>
                <a:off x="2109" y="1933"/>
                <a:ext cx="227" cy="227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/>
              </a:p>
            </p:txBody>
          </p:sp>
        </p:grpSp>
      </p:grpSp>
      <p:grpSp>
        <p:nvGrpSpPr>
          <p:cNvPr id="45" name="Group 272"/>
          <p:cNvGrpSpPr>
            <a:grpSpLocks/>
          </p:cNvGrpSpPr>
          <p:nvPr/>
        </p:nvGrpSpPr>
        <p:grpSpPr bwMode="auto">
          <a:xfrm>
            <a:off x="4015972" y="4149080"/>
            <a:ext cx="1756043" cy="2196926"/>
            <a:chOff x="1837" y="1434"/>
            <a:chExt cx="1269" cy="1634"/>
          </a:xfrm>
          <a:blipFill>
            <a:blip r:embed="rId4"/>
            <a:tile tx="0" ty="0" sx="100000" sy="100000" flip="none" algn="tl"/>
          </a:blipFill>
        </p:grpSpPr>
        <p:grpSp>
          <p:nvGrpSpPr>
            <p:cNvPr id="46" name="Group 269"/>
            <p:cNvGrpSpPr>
              <a:grpSpLocks/>
            </p:cNvGrpSpPr>
            <p:nvPr/>
          </p:nvGrpSpPr>
          <p:grpSpPr bwMode="auto">
            <a:xfrm>
              <a:off x="1837" y="1434"/>
              <a:ext cx="1269" cy="1634"/>
              <a:chOff x="1837" y="1434"/>
              <a:chExt cx="1269" cy="1634"/>
            </a:xfrm>
            <a:grpFill/>
          </p:grpSpPr>
          <p:grpSp>
            <p:nvGrpSpPr>
              <p:cNvPr id="48" name="Group 267"/>
              <p:cNvGrpSpPr>
                <a:grpSpLocks/>
              </p:cNvGrpSpPr>
              <p:nvPr/>
            </p:nvGrpSpPr>
            <p:grpSpPr bwMode="auto">
              <a:xfrm>
                <a:off x="1837" y="1434"/>
                <a:ext cx="725" cy="1634"/>
                <a:chOff x="1837" y="1434"/>
                <a:chExt cx="725" cy="1634"/>
              </a:xfrm>
              <a:grpFill/>
            </p:grpSpPr>
            <p:grpSp>
              <p:nvGrpSpPr>
                <p:cNvPr id="92" name="Group 165"/>
                <p:cNvGrpSpPr>
                  <a:grpSpLocks/>
                </p:cNvGrpSpPr>
                <p:nvPr/>
              </p:nvGrpSpPr>
              <p:grpSpPr bwMode="auto">
                <a:xfrm>
                  <a:off x="1927" y="1434"/>
                  <a:ext cx="635" cy="1543"/>
                  <a:chOff x="1927" y="1434"/>
                  <a:chExt cx="635" cy="1543"/>
                </a:xfrm>
                <a:grpFill/>
              </p:grpSpPr>
              <p:grpSp>
                <p:nvGrpSpPr>
                  <p:cNvPr id="172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1973" y="1434"/>
                    <a:ext cx="589" cy="1497"/>
                    <a:chOff x="1973" y="1434"/>
                    <a:chExt cx="589" cy="1497"/>
                  </a:xfrm>
                  <a:grpFill/>
                </p:grpSpPr>
                <p:grpSp>
                  <p:nvGrpSpPr>
                    <p:cNvPr id="212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2160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232" name="Group 8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42" name="Group 8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47" name="AutoShape 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8" name="AutoShape 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9" name="AutoShape 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43" name="Group 8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44" name="AutoShape 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5" name="AutoShape 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6" name="AutoShape 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233" name="Group 9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34" name="Group 9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39" name="AutoShape 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0" name="AutoShape 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41" name="AutoShape 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35" name="Group 9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36" name="AutoShape 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37" name="AutoShape 1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38" name="AutoShape 1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13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1434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214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24" name="Group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29" name="AutoShape 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30" name="AutoShape 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31" name="AutoShape 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25" name="Group 6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26" name="AutoShape 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7" name="AutoShape 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8" name="AutoShape 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215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16" name="Group 7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21" name="AutoShape 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2" name="AutoShape 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3" name="AutoShape 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17" name="Group 7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18" name="AutoShape 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19" name="AutoShape 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20" name="AutoShape 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73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1927" y="1480"/>
                    <a:ext cx="589" cy="1497"/>
                    <a:chOff x="1973" y="1434"/>
                    <a:chExt cx="589" cy="1497"/>
                  </a:xfrm>
                  <a:grpFill/>
                </p:grpSpPr>
                <p:grpSp>
                  <p:nvGrpSpPr>
                    <p:cNvPr id="174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2160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94" name="Group 1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204" name="Group 1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09" name="AutoShape 1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10" name="AutoShape 1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11" name="AutoShape 1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205" name="Group 13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06" name="AutoShape 1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7" name="AutoShape 1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8" name="AutoShape 1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95" name="Group 1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96" name="Group 13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201" name="AutoShape 1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2" name="AutoShape 1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3" name="AutoShape 1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97" name="Group 14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98" name="AutoShape 1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99" name="AutoShape 1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200" name="AutoShape 1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75" name="Group 1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1434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76" name="Group 1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86" name="Group 14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91" name="AutoShape 1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92" name="AutoShape 1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93" name="AutoShape 1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87" name="Group 15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88" name="AutoShape 1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9" name="AutoShape 1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90" name="AutoShape 1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77" name="Group 1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78" name="Group 15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83" name="AutoShape 1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4" name="AutoShape 1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5" name="AutoShape 1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79" name="Group 16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80" name="AutoShape 1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1" name="AutoShape 1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82" name="AutoShape 1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93" name="Group 167"/>
                <p:cNvGrpSpPr>
                  <a:grpSpLocks/>
                </p:cNvGrpSpPr>
                <p:nvPr/>
              </p:nvGrpSpPr>
              <p:grpSpPr bwMode="auto">
                <a:xfrm>
                  <a:off x="1837" y="1525"/>
                  <a:ext cx="635" cy="1543"/>
                  <a:chOff x="1927" y="1434"/>
                  <a:chExt cx="635" cy="1543"/>
                </a:xfrm>
                <a:grpFill/>
              </p:grpSpPr>
              <p:grpSp>
                <p:nvGrpSpPr>
                  <p:cNvPr id="94" name="Group 168"/>
                  <p:cNvGrpSpPr>
                    <a:grpSpLocks/>
                  </p:cNvGrpSpPr>
                  <p:nvPr/>
                </p:nvGrpSpPr>
                <p:grpSpPr bwMode="auto">
                  <a:xfrm>
                    <a:off x="1973" y="1434"/>
                    <a:ext cx="589" cy="1497"/>
                    <a:chOff x="1973" y="1434"/>
                    <a:chExt cx="589" cy="1497"/>
                  </a:xfrm>
                  <a:grpFill/>
                </p:grpSpPr>
                <p:grpSp>
                  <p:nvGrpSpPr>
                    <p:cNvPr id="134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2160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54" name="Group 1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64" name="Group 17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69" name="AutoShape 1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70" name="AutoShape 1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71" name="AutoShape 1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65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66" name="AutoShape 1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7" name="AutoShape 1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8" name="AutoShape 1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55" name="Group 17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56" name="Group 18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61" name="AutoShape 1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2" name="AutoShape 1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3" name="AutoShape 1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57" name="Group 18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58" name="AutoShape 1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59" name="AutoShape 1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60" name="AutoShape 1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35" name="Group 1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1434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36" name="Group 1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46" name="Group 19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51" name="AutoShape 1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52" name="AutoShape 1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53" name="AutoShape 1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47" name="Group 19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48" name="AutoShape 1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9" name="AutoShape 1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50" name="AutoShape 1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37" name="Group 19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38" name="Group 19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43" name="AutoShape 2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4" name="AutoShape 2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5" name="AutoShape 2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39" name="Group 20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40" name="AutoShape 2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1" name="AutoShape 2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42" name="AutoShape 2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95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1927" y="1480"/>
                    <a:ext cx="589" cy="1497"/>
                    <a:chOff x="1973" y="1434"/>
                    <a:chExt cx="589" cy="1497"/>
                  </a:xfrm>
                  <a:grpFill/>
                </p:grpSpPr>
                <p:grpSp>
                  <p:nvGrpSpPr>
                    <p:cNvPr id="96" name="Group 2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2160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116" name="Group 20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26" name="Group 21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31" name="AutoShape 2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32" name="AutoShape 2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33" name="AutoShape 2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27" name="Group 2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28" name="AutoShape 2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9" name="AutoShape 2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30" name="AutoShape 2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117" name="Group 2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18" name="Group 21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23" name="AutoShape 2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4" name="AutoShape 2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5" name="AutoShape 2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19" name="Group 22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20" name="AutoShape 2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1" name="AutoShape 2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22" name="AutoShape 2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97" name="Group 2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1434"/>
                      <a:ext cx="589" cy="771"/>
                      <a:chOff x="1973" y="1752"/>
                      <a:chExt cx="589" cy="771"/>
                    </a:xfrm>
                    <a:grpFill/>
                  </p:grpSpPr>
                  <p:grpSp>
                    <p:nvGrpSpPr>
                      <p:cNvPr id="98" name="Group 2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2115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08" name="Group 2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13" name="AutoShape 2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14" name="AutoShape 2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15" name="AutoShape 2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09" name="Group 23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10" name="AutoShape 2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11" name="AutoShape 2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12" name="AutoShape 2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  <p:grpSp>
                    <p:nvGrpSpPr>
                      <p:cNvPr id="99" name="Group 2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73" y="1752"/>
                        <a:ext cx="589" cy="408"/>
                        <a:chOff x="1973" y="1389"/>
                        <a:chExt cx="589" cy="408"/>
                      </a:xfrm>
                      <a:grpFill/>
                    </p:grpSpPr>
                    <p:grpSp>
                      <p:nvGrpSpPr>
                        <p:cNvPr id="100" name="Group 23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570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05" name="AutoShape 2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06" name="AutoShape 2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07" name="AutoShape 2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  <p:grpSp>
                      <p:nvGrpSpPr>
                        <p:cNvPr id="101" name="Group 24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73" y="1389"/>
                          <a:ext cx="589" cy="227"/>
                          <a:chOff x="2154" y="2387"/>
                          <a:chExt cx="589" cy="227"/>
                        </a:xfrm>
                        <a:grpFill/>
                      </p:grpSpPr>
                      <p:sp>
                        <p:nvSpPr>
                          <p:cNvPr id="102" name="AutoShape 2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154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03" name="AutoShape 2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35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  <p:sp>
                        <p:nvSpPr>
                          <p:cNvPr id="104" name="AutoShape 2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16" y="2387"/>
                            <a:ext cx="227" cy="227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cs-CZ" sz="1200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49" name="Group 268"/>
              <p:cNvGrpSpPr>
                <a:grpSpLocks/>
              </p:cNvGrpSpPr>
              <p:nvPr/>
            </p:nvGrpSpPr>
            <p:grpSpPr bwMode="auto">
              <a:xfrm>
                <a:off x="2381" y="2341"/>
                <a:ext cx="725" cy="727"/>
                <a:chOff x="2381" y="2341"/>
                <a:chExt cx="725" cy="727"/>
              </a:xfrm>
              <a:grpFill/>
            </p:grpSpPr>
            <p:grpSp>
              <p:nvGrpSpPr>
                <p:cNvPr id="50" name="Group 166"/>
                <p:cNvGrpSpPr>
                  <a:grpSpLocks/>
                </p:cNvGrpSpPr>
                <p:nvPr/>
              </p:nvGrpSpPr>
              <p:grpSpPr bwMode="auto">
                <a:xfrm>
                  <a:off x="2472" y="2341"/>
                  <a:ext cx="634" cy="636"/>
                  <a:chOff x="2472" y="2341"/>
                  <a:chExt cx="634" cy="636"/>
                </a:xfrm>
                <a:grpFill/>
              </p:grpSpPr>
              <p:grpSp>
                <p:nvGrpSpPr>
                  <p:cNvPr id="72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517" y="2341"/>
                    <a:ext cx="589" cy="590"/>
                    <a:chOff x="3198" y="1117"/>
                    <a:chExt cx="589" cy="590"/>
                  </a:xfrm>
                  <a:grpFill/>
                </p:grpSpPr>
                <p:sp>
                  <p:nvSpPr>
                    <p:cNvPr id="83" name="AutoShap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4" name="AutoShap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5" name="AutoShap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6" name="AutoShap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7" name="AutoShap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8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9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90" name="AutoShap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91" name="AutoShap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</p:grpSp>
              <p:grpSp>
                <p:nvGrpSpPr>
                  <p:cNvPr id="73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2472" y="2387"/>
                    <a:ext cx="589" cy="590"/>
                    <a:chOff x="3198" y="1117"/>
                    <a:chExt cx="589" cy="590"/>
                  </a:xfrm>
                  <a:grpFill/>
                </p:grpSpPr>
                <p:sp>
                  <p:nvSpPr>
                    <p:cNvPr id="74" name="AutoShap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5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6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7" name="AutoShap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8" name="AutoShap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9" name="AutoShap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0" name="AutoShap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1" name="AutoShap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82" name="AutoShap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</p:grpSp>
            </p:grpSp>
            <p:grpSp>
              <p:nvGrpSpPr>
                <p:cNvPr id="51" name="Group 246"/>
                <p:cNvGrpSpPr>
                  <a:grpSpLocks/>
                </p:cNvGrpSpPr>
                <p:nvPr/>
              </p:nvGrpSpPr>
              <p:grpSpPr bwMode="auto">
                <a:xfrm>
                  <a:off x="2381" y="2432"/>
                  <a:ext cx="634" cy="636"/>
                  <a:chOff x="2472" y="2341"/>
                  <a:chExt cx="634" cy="636"/>
                </a:xfrm>
                <a:grpFill/>
              </p:grpSpPr>
              <p:grpSp>
                <p:nvGrpSpPr>
                  <p:cNvPr id="52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2517" y="2341"/>
                    <a:ext cx="589" cy="590"/>
                    <a:chOff x="3198" y="1117"/>
                    <a:chExt cx="589" cy="590"/>
                  </a:xfrm>
                  <a:grpFill/>
                </p:grpSpPr>
                <p:sp>
                  <p:nvSpPr>
                    <p:cNvPr id="63" name="AutoShap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4" name="AutoShap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5" name="AutoShap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6" name="AutoShap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7" name="AutoShap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8" name="AutoShap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9" name="AutoShap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0" name="AutoShap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71" name="AutoShap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</p:grpSp>
              <p:grpSp>
                <p:nvGrpSpPr>
                  <p:cNvPr id="53" name="Group 257"/>
                  <p:cNvGrpSpPr>
                    <a:grpSpLocks/>
                  </p:cNvGrpSpPr>
                  <p:nvPr/>
                </p:nvGrpSpPr>
                <p:grpSpPr bwMode="auto">
                  <a:xfrm>
                    <a:off x="2472" y="2387"/>
                    <a:ext cx="589" cy="590"/>
                    <a:chOff x="3198" y="1117"/>
                    <a:chExt cx="589" cy="590"/>
                  </a:xfrm>
                  <a:grpFill/>
                </p:grpSpPr>
                <p:sp>
                  <p:nvSpPr>
                    <p:cNvPr id="54" name="AutoShap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5" name="AutoShap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6" name="AutoShap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480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7" name="AutoShap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8" name="AutoShap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59" name="AutoShap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298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0" name="AutoShap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8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1" name="AutoShap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9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  <p:sp>
                  <p:nvSpPr>
                    <p:cNvPr id="62" name="AutoShap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0" y="1117"/>
                      <a:ext cx="227" cy="227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 sz="1200"/>
                    </a:p>
                  </p:txBody>
                </p:sp>
              </p:grpSp>
            </p:grpSp>
          </p:grpSp>
        </p:grpSp>
        <p:sp>
          <p:nvSpPr>
            <p:cNvPr id="47" name="AutoShape 125"/>
            <p:cNvSpPr>
              <a:spLocks noChangeArrowheads="1"/>
            </p:cNvSpPr>
            <p:nvPr/>
          </p:nvSpPr>
          <p:spPr bwMode="auto">
            <a:xfrm>
              <a:off x="2608" y="2251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</p:grpSp>
      <p:grpSp>
        <p:nvGrpSpPr>
          <p:cNvPr id="250" name="Group 327"/>
          <p:cNvGrpSpPr>
            <a:grpSpLocks/>
          </p:cNvGrpSpPr>
          <p:nvPr/>
        </p:nvGrpSpPr>
        <p:grpSpPr bwMode="auto">
          <a:xfrm>
            <a:off x="6968723" y="3608139"/>
            <a:ext cx="1020020" cy="1248517"/>
            <a:chOff x="3833" y="2069"/>
            <a:chExt cx="726" cy="906"/>
          </a:xfrm>
          <a:blipFill>
            <a:blip r:embed="rId4"/>
            <a:tile tx="0" ty="0" sx="100000" sy="100000" flip="none" algn="tl"/>
          </a:blipFill>
        </p:grpSpPr>
        <p:grpSp>
          <p:nvGrpSpPr>
            <p:cNvPr id="251" name="Group 326"/>
            <p:cNvGrpSpPr>
              <a:grpSpLocks/>
            </p:cNvGrpSpPr>
            <p:nvPr/>
          </p:nvGrpSpPr>
          <p:grpSpPr bwMode="auto">
            <a:xfrm>
              <a:off x="3833" y="2251"/>
              <a:ext cx="726" cy="724"/>
              <a:chOff x="3923" y="2478"/>
              <a:chExt cx="726" cy="724"/>
            </a:xfrm>
            <a:grpFill/>
          </p:grpSpPr>
          <p:grpSp>
            <p:nvGrpSpPr>
              <p:cNvPr id="254" name="Group 309"/>
              <p:cNvGrpSpPr>
                <a:grpSpLocks/>
              </p:cNvGrpSpPr>
              <p:nvPr/>
            </p:nvGrpSpPr>
            <p:grpSpPr bwMode="auto">
              <a:xfrm>
                <a:off x="4014" y="2478"/>
                <a:ext cx="635" cy="634"/>
                <a:chOff x="4014" y="2478"/>
                <a:chExt cx="635" cy="634"/>
              </a:xfrm>
              <a:grpFill/>
            </p:grpSpPr>
            <p:grpSp>
              <p:nvGrpSpPr>
                <p:cNvPr id="270" name="Group 277"/>
                <p:cNvGrpSpPr>
                  <a:grpSpLocks/>
                </p:cNvGrpSpPr>
                <p:nvPr/>
              </p:nvGrpSpPr>
              <p:grpSpPr bwMode="auto">
                <a:xfrm>
                  <a:off x="4059" y="2478"/>
                  <a:ext cx="590" cy="589"/>
                  <a:chOff x="4059" y="2478"/>
                  <a:chExt cx="590" cy="589"/>
                </a:xfrm>
                <a:grpFill/>
              </p:grpSpPr>
              <p:sp>
                <p:nvSpPr>
                  <p:cNvPr id="278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9" name="AutoShape 271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80" name="AutoShape 275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81" name="AutoShape 276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82" name="AutoShape 274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83" name="AutoShape 273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  <p:grpSp>
              <p:nvGrpSpPr>
                <p:cNvPr id="271" name="Group 278"/>
                <p:cNvGrpSpPr>
                  <a:grpSpLocks/>
                </p:cNvGrpSpPr>
                <p:nvPr/>
              </p:nvGrpSpPr>
              <p:grpSpPr bwMode="auto">
                <a:xfrm>
                  <a:off x="4014" y="2523"/>
                  <a:ext cx="590" cy="589"/>
                  <a:chOff x="4059" y="2478"/>
                  <a:chExt cx="590" cy="589"/>
                </a:xfrm>
                <a:grpFill/>
              </p:grpSpPr>
              <p:sp>
                <p:nvSpPr>
                  <p:cNvPr id="272" name="AutoShape 279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3" name="AutoShape 280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4" name="AutoShape 281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5" name="AutoShape 282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6" name="AutoShape 283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77" name="AutoShape 284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</p:grpSp>
          <p:grpSp>
            <p:nvGrpSpPr>
              <p:cNvPr id="255" name="Group 311"/>
              <p:cNvGrpSpPr>
                <a:grpSpLocks/>
              </p:cNvGrpSpPr>
              <p:nvPr/>
            </p:nvGrpSpPr>
            <p:grpSpPr bwMode="auto">
              <a:xfrm>
                <a:off x="3923" y="2568"/>
                <a:ext cx="635" cy="634"/>
                <a:chOff x="4014" y="2478"/>
                <a:chExt cx="635" cy="634"/>
              </a:xfrm>
              <a:grpFill/>
            </p:grpSpPr>
            <p:grpSp>
              <p:nvGrpSpPr>
                <p:cNvPr id="256" name="Group 312"/>
                <p:cNvGrpSpPr>
                  <a:grpSpLocks/>
                </p:cNvGrpSpPr>
                <p:nvPr/>
              </p:nvGrpSpPr>
              <p:grpSpPr bwMode="auto">
                <a:xfrm>
                  <a:off x="4059" y="2478"/>
                  <a:ext cx="590" cy="589"/>
                  <a:chOff x="4059" y="2478"/>
                  <a:chExt cx="590" cy="589"/>
                </a:xfrm>
                <a:grpFill/>
              </p:grpSpPr>
              <p:sp>
                <p:nvSpPr>
                  <p:cNvPr id="264" name="AutoShape 313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5" name="AutoShape 314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6" name="AutoShape 315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7" name="AutoShape 316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8" name="AutoShape 317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9" name="AutoShape 318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  <p:grpSp>
              <p:nvGrpSpPr>
                <p:cNvPr id="257" name="Group 319"/>
                <p:cNvGrpSpPr>
                  <a:grpSpLocks/>
                </p:cNvGrpSpPr>
                <p:nvPr/>
              </p:nvGrpSpPr>
              <p:grpSpPr bwMode="auto">
                <a:xfrm>
                  <a:off x="4014" y="2523"/>
                  <a:ext cx="590" cy="589"/>
                  <a:chOff x="4059" y="2478"/>
                  <a:chExt cx="590" cy="589"/>
                </a:xfrm>
                <a:grpFill/>
              </p:grpSpPr>
              <p:sp>
                <p:nvSpPr>
                  <p:cNvPr id="258" name="AutoShape 320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59" name="AutoShape 321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0" name="AutoShape 322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1" name="AutoShape 323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478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2" name="AutoShape 324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2840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  <p:sp>
                <p:nvSpPr>
                  <p:cNvPr id="263" name="AutoShape 325"/>
                  <p:cNvSpPr>
                    <a:spLocks noChangeArrowheads="1"/>
                  </p:cNvSpPr>
                  <p:nvPr/>
                </p:nvSpPr>
                <p:spPr bwMode="auto">
                  <a:xfrm>
                    <a:off x="4241" y="2659"/>
                    <a:ext cx="227" cy="227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200"/>
                  </a:p>
                </p:txBody>
              </p:sp>
            </p:grpSp>
          </p:grpSp>
        </p:grpSp>
        <p:sp>
          <p:nvSpPr>
            <p:cNvPr id="252" name="AutoShape 310"/>
            <p:cNvSpPr>
              <a:spLocks noChangeArrowheads="1"/>
            </p:cNvSpPr>
            <p:nvPr/>
          </p:nvSpPr>
          <p:spPr bwMode="auto">
            <a:xfrm>
              <a:off x="3969" y="2069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53" name="AutoShape 110"/>
            <p:cNvSpPr>
              <a:spLocks noChangeArrowheads="1"/>
            </p:cNvSpPr>
            <p:nvPr/>
          </p:nvSpPr>
          <p:spPr bwMode="auto">
            <a:xfrm>
              <a:off x="4059" y="2341"/>
              <a:ext cx="227" cy="227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</p:grpSp>
      <p:sp>
        <p:nvSpPr>
          <p:cNvPr id="284" name="Text Box 328"/>
          <p:cNvSpPr txBox="1">
            <a:spLocks noChangeArrowheads="1"/>
          </p:cNvSpPr>
          <p:nvPr/>
        </p:nvSpPr>
        <p:spPr bwMode="auto">
          <a:xfrm>
            <a:off x="1262695" y="2815977"/>
            <a:ext cx="1147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cm</a:t>
            </a:r>
            <a:r>
              <a:rPr lang="cs-CZ" sz="1600" b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5" name="Text Box 329"/>
          <p:cNvSpPr txBox="1">
            <a:spLocks noChangeArrowheads="1"/>
          </p:cNvSpPr>
          <p:nvPr/>
        </p:nvSpPr>
        <p:spPr bwMode="auto">
          <a:xfrm>
            <a:off x="1279123" y="4473327"/>
            <a:ext cx="1147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22 cm</a:t>
            </a:r>
            <a:r>
              <a:rPr lang="cs-CZ" sz="1600" b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6" name="Text Box 330"/>
          <p:cNvSpPr txBox="1">
            <a:spLocks noChangeArrowheads="1"/>
          </p:cNvSpPr>
          <p:nvPr/>
        </p:nvSpPr>
        <p:spPr bwMode="auto">
          <a:xfrm>
            <a:off x="3870911" y="3813693"/>
            <a:ext cx="14021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133 cm</a:t>
            </a:r>
            <a:r>
              <a:rPr lang="cs-CZ" sz="1600" b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7" name="Text Box 331"/>
          <p:cNvSpPr txBox="1">
            <a:spLocks noChangeArrowheads="1"/>
          </p:cNvSpPr>
          <p:nvPr/>
        </p:nvSpPr>
        <p:spPr bwMode="auto">
          <a:xfrm>
            <a:off x="6714419" y="4821961"/>
            <a:ext cx="14021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26 cm</a:t>
            </a:r>
            <a:r>
              <a:rPr lang="cs-CZ" sz="1600" b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8" name="Text Box 332"/>
          <p:cNvSpPr txBox="1">
            <a:spLocks noChangeArrowheads="1"/>
          </p:cNvSpPr>
          <p:nvPr/>
        </p:nvSpPr>
        <p:spPr bwMode="auto">
          <a:xfrm>
            <a:off x="5772015" y="5649915"/>
            <a:ext cx="2557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89" name="Text Box 333"/>
          <p:cNvSpPr txBox="1">
            <a:spLocks noChangeArrowheads="1"/>
          </p:cNvSpPr>
          <p:nvPr/>
        </p:nvSpPr>
        <p:spPr bwMode="auto">
          <a:xfrm>
            <a:off x="4620820" y="6319481"/>
            <a:ext cx="2557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90" name="Text Box 334"/>
          <p:cNvSpPr txBox="1">
            <a:spLocks noChangeArrowheads="1"/>
          </p:cNvSpPr>
          <p:nvPr/>
        </p:nvSpPr>
        <p:spPr bwMode="auto">
          <a:xfrm>
            <a:off x="3828449" y="5454579"/>
            <a:ext cx="2557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91" name="Text Box 335"/>
          <p:cNvSpPr txBox="1">
            <a:spLocks noChangeArrowheads="1"/>
          </p:cNvSpPr>
          <p:nvPr/>
        </p:nvSpPr>
        <p:spPr bwMode="auto">
          <a:xfrm>
            <a:off x="7740352" y="4565029"/>
            <a:ext cx="7920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457892" y="980728"/>
            <a:ext cx="314655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Krychle s délkou hrany 1 decimetr má OBJEM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1 krychlový decimetr,    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značíme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1 dm</a:t>
            </a:r>
            <a:r>
              <a:rPr lang="cs-CZ" sz="16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AutoShape 6"/>
          <p:cNvSpPr>
            <a:spLocks noChangeArrowheads="1"/>
          </p:cNvSpPr>
          <p:nvPr/>
        </p:nvSpPr>
        <p:spPr bwMode="auto">
          <a:xfrm rot="10800000">
            <a:off x="5931205" y="1922597"/>
            <a:ext cx="1235043" cy="1290095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2060"/>
              </a:solidFill>
            </a:endParaRPr>
          </a:p>
        </p:txBody>
      </p:sp>
      <p:sp>
        <p:nvSpPr>
          <p:cNvPr id="296" name="AutoShape 5"/>
          <p:cNvSpPr>
            <a:spLocks noChangeArrowheads="1"/>
          </p:cNvSpPr>
          <p:nvPr/>
        </p:nvSpPr>
        <p:spPr bwMode="auto">
          <a:xfrm>
            <a:off x="5929245" y="1931580"/>
            <a:ext cx="1235043" cy="1294184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93" name="TextovéPole 292"/>
          <p:cNvSpPr txBox="1"/>
          <p:nvPr/>
        </p:nvSpPr>
        <p:spPr>
          <a:xfrm>
            <a:off x="6069323" y="3284984"/>
            <a:ext cx="686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1dm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" name="TextovéPole 298"/>
          <p:cNvSpPr txBox="1"/>
          <p:nvPr/>
        </p:nvSpPr>
        <p:spPr>
          <a:xfrm>
            <a:off x="7236295" y="2348880"/>
            <a:ext cx="554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1dm</a:t>
            </a:r>
          </a:p>
        </p:txBody>
      </p:sp>
      <p:sp>
        <p:nvSpPr>
          <p:cNvPr id="300" name="TextovéPole 299"/>
          <p:cNvSpPr txBox="1"/>
          <p:nvPr/>
        </p:nvSpPr>
        <p:spPr>
          <a:xfrm>
            <a:off x="7031170" y="2917987"/>
            <a:ext cx="54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1dm</a:t>
            </a:r>
          </a:p>
        </p:txBody>
      </p:sp>
      <p:sp>
        <p:nvSpPr>
          <p:cNvPr id="301" name="Text Box 328"/>
          <p:cNvSpPr txBox="1">
            <a:spLocks noChangeArrowheads="1"/>
          </p:cNvSpPr>
          <p:nvPr/>
        </p:nvSpPr>
        <p:spPr bwMode="auto">
          <a:xfrm>
            <a:off x="5940152" y="2427512"/>
            <a:ext cx="12512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dm</a:t>
            </a:r>
            <a:r>
              <a:rPr lang="cs-CZ" sz="1600" b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98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2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  <p:bldP spid="7" grpId="0"/>
      <p:bldP spid="8" grpId="0"/>
      <p:bldP spid="284" grpId="0"/>
      <p:bldP spid="285" grpId="0"/>
      <p:bldP spid="286" grpId="0"/>
      <p:bldP spid="287" grpId="0"/>
      <p:bldP spid="288" grpId="0"/>
      <p:bldP spid="289" grpId="0"/>
      <p:bldP spid="290" grpId="0"/>
      <p:bldP spid="291" grpId="0"/>
      <p:bldP spid="3" grpId="0" animBg="1"/>
      <p:bldP spid="295" grpId="0" animBg="1"/>
      <p:bldP spid="296" grpId="0" animBg="1"/>
      <p:bldP spid="293" grpId="0"/>
      <p:bldP spid="299" grpId="0"/>
      <p:bldP spid="300" grpId="0"/>
      <p:bldP spid="3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611560" y="1628800"/>
            <a:ext cx="165618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 = a . a . a</a:t>
            </a:r>
          </a:p>
        </p:txBody>
      </p:sp>
      <p:sp>
        <p:nvSpPr>
          <p:cNvPr id="169" name="Text Box 152"/>
          <p:cNvSpPr txBox="1">
            <a:spLocks noChangeArrowheads="1"/>
          </p:cNvSpPr>
          <p:nvPr/>
        </p:nvSpPr>
        <p:spPr bwMode="auto">
          <a:xfrm>
            <a:off x="4499992" y="1628800"/>
            <a:ext cx="169816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 = a . b . c</a:t>
            </a:r>
          </a:p>
        </p:txBody>
      </p:sp>
      <p:sp>
        <p:nvSpPr>
          <p:cNvPr id="260" name="AutoShape 6"/>
          <p:cNvSpPr>
            <a:spLocks noChangeArrowheads="1"/>
          </p:cNvSpPr>
          <p:nvPr/>
        </p:nvSpPr>
        <p:spPr bwMode="auto">
          <a:xfrm rot="10800000">
            <a:off x="4555532" y="4181110"/>
            <a:ext cx="1235043" cy="1678452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2060"/>
              </a:solidFill>
            </a:endParaRPr>
          </a:p>
        </p:txBody>
      </p:sp>
      <p:sp>
        <p:nvSpPr>
          <p:cNvPr id="240" name="AutoShape 6"/>
          <p:cNvSpPr>
            <a:spLocks noChangeArrowheads="1"/>
          </p:cNvSpPr>
          <p:nvPr/>
        </p:nvSpPr>
        <p:spPr bwMode="auto">
          <a:xfrm rot="10800000">
            <a:off x="137297" y="4343824"/>
            <a:ext cx="1235043" cy="1290095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2060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-36512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14.3 Objem krychle a kvádru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4355976" y="465059"/>
            <a:ext cx="0" cy="6392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367224" y="692696"/>
            <a:ext cx="2908632" cy="494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Objem</a:t>
            </a:r>
            <a:r>
              <a:rPr lang="cs-CZ" sz="60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krychle</a:t>
            </a:r>
          </a:p>
        </p:txBody>
      </p:sp>
      <p:sp>
        <p:nvSpPr>
          <p:cNvPr id="22" name="Text Box 51"/>
          <p:cNvSpPr txBox="1">
            <a:spLocks noChangeArrowheads="1"/>
          </p:cNvSpPr>
          <p:nvPr/>
        </p:nvSpPr>
        <p:spPr bwMode="auto">
          <a:xfrm>
            <a:off x="88707" y="1298784"/>
            <a:ext cx="2592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 = 3 . 3 . 3</a:t>
            </a: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-396552" y="3121223"/>
            <a:ext cx="38163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 – délka hrany krychle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3815916" y="836712"/>
            <a:ext cx="3132348" cy="573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1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Objem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3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kvádru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" name="Group 100"/>
          <p:cNvGrpSpPr>
            <a:grpSpLocks/>
          </p:cNvGrpSpPr>
          <p:nvPr/>
        </p:nvGrpSpPr>
        <p:grpSpPr bwMode="auto">
          <a:xfrm>
            <a:off x="4844520" y="2708920"/>
            <a:ext cx="1569660" cy="539750"/>
            <a:chOff x="1293" y="2568"/>
            <a:chExt cx="1247" cy="431"/>
          </a:xfrm>
          <a:blipFill>
            <a:blip r:embed="rId3"/>
            <a:tile tx="0" ty="0" sx="100000" sy="100000" flip="none" algn="tl"/>
          </a:blipFill>
        </p:grpSpPr>
        <p:grpSp>
          <p:nvGrpSpPr>
            <p:cNvPr id="96" name="Group 88"/>
            <p:cNvGrpSpPr>
              <a:grpSpLocks/>
            </p:cNvGrpSpPr>
            <p:nvPr/>
          </p:nvGrpSpPr>
          <p:grpSpPr bwMode="auto">
            <a:xfrm>
              <a:off x="1384" y="2568"/>
              <a:ext cx="1156" cy="340"/>
              <a:chOff x="1565" y="2387"/>
              <a:chExt cx="1156" cy="340"/>
            </a:xfrm>
            <a:grpFill/>
          </p:grpSpPr>
          <p:sp>
            <p:nvSpPr>
              <p:cNvPr id="104" name="AutoShape 90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AutoShape 91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AutoShape 92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" name="AutoShape 93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7" name="Group 94"/>
            <p:cNvGrpSpPr>
              <a:grpSpLocks/>
            </p:cNvGrpSpPr>
            <p:nvPr/>
          </p:nvGrpSpPr>
          <p:grpSpPr bwMode="auto">
            <a:xfrm>
              <a:off x="1293" y="2659"/>
              <a:ext cx="1156" cy="340"/>
              <a:chOff x="1565" y="2387"/>
              <a:chExt cx="1156" cy="340"/>
            </a:xfrm>
            <a:grpFill/>
          </p:grpSpPr>
          <p:sp>
            <p:nvSpPr>
              <p:cNvPr id="99" name="AutoShape 96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0" name="AutoShape 97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AutoShape 98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" name="AutoShape 99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18" name="Group 101"/>
          <p:cNvGrpSpPr>
            <a:grpSpLocks/>
          </p:cNvGrpSpPr>
          <p:nvPr/>
        </p:nvGrpSpPr>
        <p:grpSpPr bwMode="auto">
          <a:xfrm>
            <a:off x="4844520" y="2399763"/>
            <a:ext cx="1569660" cy="539749"/>
            <a:chOff x="1293" y="2568"/>
            <a:chExt cx="1247" cy="431"/>
          </a:xfrm>
          <a:blipFill>
            <a:blip r:embed="rId3"/>
            <a:tile tx="0" ty="0" sx="100000" sy="100000" flip="none" algn="tl"/>
          </a:blipFill>
        </p:grpSpPr>
        <p:grpSp>
          <p:nvGrpSpPr>
            <p:cNvPr id="121" name="Group 114"/>
            <p:cNvGrpSpPr>
              <a:grpSpLocks/>
            </p:cNvGrpSpPr>
            <p:nvPr/>
          </p:nvGrpSpPr>
          <p:grpSpPr bwMode="auto">
            <a:xfrm>
              <a:off x="1384" y="2568"/>
              <a:ext cx="1156" cy="340"/>
              <a:chOff x="1565" y="2387"/>
              <a:chExt cx="1156" cy="340"/>
            </a:xfrm>
            <a:grpFill/>
          </p:grpSpPr>
          <p:sp>
            <p:nvSpPr>
              <p:cNvPr id="129" name="AutoShape 116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0" name="AutoShape 117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" name="AutoShape 118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" name="AutoShape 119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22" name="Group 120"/>
            <p:cNvGrpSpPr>
              <a:grpSpLocks/>
            </p:cNvGrpSpPr>
            <p:nvPr/>
          </p:nvGrpSpPr>
          <p:grpSpPr bwMode="auto">
            <a:xfrm>
              <a:off x="1293" y="2659"/>
              <a:ext cx="1156" cy="340"/>
              <a:chOff x="1565" y="2387"/>
              <a:chExt cx="1156" cy="340"/>
            </a:xfrm>
            <a:grpFill/>
          </p:grpSpPr>
          <p:sp>
            <p:nvSpPr>
              <p:cNvPr id="124" name="AutoShape 122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" name="AutoShape 123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6" name="AutoShape 124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AutoShape 125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43" name="Group 126"/>
          <p:cNvGrpSpPr>
            <a:grpSpLocks/>
          </p:cNvGrpSpPr>
          <p:nvPr/>
        </p:nvGrpSpPr>
        <p:grpSpPr bwMode="auto">
          <a:xfrm>
            <a:off x="4844521" y="2076469"/>
            <a:ext cx="1569660" cy="539750"/>
            <a:chOff x="1293" y="2568"/>
            <a:chExt cx="1247" cy="431"/>
          </a:xfrm>
          <a:blipFill>
            <a:blip r:embed="rId3"/>
            <a:tile tx="0" ty="0" sx="100000" sy="100000" flip="none" algn="tl"/>
          </a:blipFill>
        </p:grpSpPr>
        <p:grpSp>
          <p:nvGrpSpPr>
            <p:cNvPr id="146" name="Group 139"/>
            <p:cNvGrpSpPr>
              <a:grpSpLocks/>
            </p:cNvGrpSpPr>
            <p:nvPr/>
          </p:nvGrpSpPr>
          <p:grpSpPr bwMode="auto">
            <a:xfrm>
              <a:off x="1384" y="2568"/>
              <a:ext cx="1156" cy="340"/>
              <a:chOff x="1565" y="2387"/>
              <a:chExt cx="1156" cy="340"/>
            </a:xfrm>
            <a:grpFill/>
          </p:grpSpPr>
          <p:sp>
            <p:nvSpPr>
              <p:cNvPr id="154" name="AutoShape 141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" name="AutoShape 142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6" name="AutoShape 143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7" name="AutoShape 144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47" name="Group 145"/>
            <p:cNvGrpSpPr>
              <a:grpSpLocks/>
            </p:cNvGrpSpPr>
            <p:nvPr/>
          </p:nvGrpSpPr>
          <p:grpSpPr bwMode="auto">
            <a:xfrm>
              <a:off x="1293" y="2659"/>
              <a:ext cx="1156" cy="340"/>
              <a:chOff x="1565" y="2387"/>
              <a:chExt cx="1156" cy="340"/>
            </a:xfrm>
            <a:grpFill/>
          </p:grpSpPr>
          <p:sp>
            <p:nvSpPr>
              <p:cNvPr id="149" name="AutoShape 147"/>
              <p:cNvSpPr>
                <a:spLocks noChangeArrowheads="1"/>
              </p:cNvSpPr>
              <p:nvPr/>
            </p:nvSpPr>
            <p:spPr bwMode="auto">
              <a:xfrm>
                <a:off x="1565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AutoShape 148"/>
              <p:cNvSpPr>
                <a:spLocks noChangeArrowheads="1"/>
              </p:cNvSpPr>
              <p:nvPr/>
            </p:nvSpPr>
            <p:spPr bwMode="auto">
              <a:xfrm>
                <a:off x="1837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1" name="AutoShape 149"/>
              <p:cNvSpPr>
                <a:spLocks noChangeArrowheads="1"/>
              </p:cNvSpPr>
              <p:nvPr/>
            </p:nvSpPr>
            <p:spPr bwMode="auto">
              <a:xfrm>
                <a:off x="2109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2" name="AutoShape 150"/>
              <p:cNvSpPr>
                <a:spLocks noChangeArrowheads="1"/>
              </p:cNvSpPr>
              <p:nvPr/>
            </p:nvSpPr>
            <p:spPr bwMode="auto">
              <a:xfrm>
                <a:off x="2381" y="2387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168" name="Text Box 151"/>
          <p:cNvSpPr txBox="1">
            <a:spLocks noChangeArrowheads="1"/>
          </p:cNvSpPr>
          <p:nvPr/>
        </p:nvSpPr>
        <p:spPr bwMode="auto">
          <a:xfrm>
            <a:off x="3995936" y="1268760"/>
            <a:ext cx="2592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 = 4 . 2 . 3</a:t>
            </a:r>
          </a:p>
        </p:txBody>
      </p:sp>
      <p:sp>
        <p:nvSpPr>
          <p:cNvPr id="170" name="Text Box 153"/>
          <p:cNvSpPr txBox="1">
            <a:spLocks noChangeArrowheads="1"/>
          </p:cNvSpPr>
          <p:nvPr/>
        </p:nvSpPr>
        <p:spPr bwMode="auto">
          <a:xfrm>
            <a:off x="6456081" y="3113603"/>
            <a:ext cx="24240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a, b, c – délky hran kvádru</a:t>
            </a:r>
          </a:p>
        </p:txBody>
      </p:sp>
      <p:grpSp>
        <p:nvGrpSpPr>
          <p:cNvPr id="194" name="Group 16"/>
          <p:cNvGrpSpPr>
            <a:grpSpLocks/>
          </p:cNvGrpSpPr>
          <p:nvPr/>
        </p:nvGrpSpPr>
        <p:grpSpPr bwMode="auto">
          <a:xfrm>
            <a:off x="611560" y="2529210"/>
            <a:ext cx="1116013" cy="539750"/>
            <a:chOff x="703" y="1570"/>
            <a:chExt cx="1066" cy="522"/>
          </a:xfrm>
          <a:blipFill>
            <a:blip r:embed="rId3"/>
            <a:tile tx="0" ty="0" sx="100000" sy="100000" flip="none" algn="tl"/>
          </a:blipFill>
        </p:grpSpPr>
        <p:grpSp>
          <p:nvGrpSpPr>
            <p:cNvPr id="195" name="Group 14"/>
            <p:cNvGrpSpPr>
              <a:grpSpLocks/>
            </p:cNvGrpSpPr>
            <p:nvPr/>
          </p:nvGrpSpPr>
          <p:grpSpPr bwMode="auto">
            <a:xfrm>
              <a:off x="793" y="1570"/>
              <a:ext cx="976" cy="431"/>
              <a:chOff x="793" y="1570"/>
              <a:chExt cx="976" cy="431"/>
            </a:xfrm>
            <a:grpFill/>
          </p:grpSpPr>
          <p:sp>
            <p:nvSpPr>
              <p:cNvPr id="199" name="AutoShape 5"/>
              <p:cNvSpPr>
                <a:spLocks noChangeArrowheads="1"/>
              </p:cNvSpPr>
              <p:nvPr/>
            </p:nvSpPr>
            <p:spPr bwMode="auto">
              <a:xfrm>
                <a:off x="884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0" name="AutoShape 7"/>
              <p:cNvSpPr>
                <a:spLocks noChangeArrowheads="1"/>
              </p:cNvSpPr>
              <p:nvPr/>
            </p:nvSpPr>
            <p:spPr bwMode="auto">
              <a:xfrm>
                <a:off x="1156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1" name="AutoShape 9"/>
              <p:cNvSpPr>
                <a:spLocks noChangeArrowheads="1"/>
              </p:cNvSpPr>
              <p:nvPr/>
            </p:nvSpPr>
            <p:spPr bwMode="auto">
              <a:xfrm>
                <a:off x="1429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2" name="AutoShape 10"/>
              <p:cNvSpPr>
                <a:spLocks noChangeArrowheads="1"/>
              </p:cNvSpPr>
              <p:nvPr/>
            </p:nvSpPr>
            <p:spPr bwMode="auto">
              <a:xfrm>
                <a:off x="793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3" name="AutoShape 6"/>
              <p:cNvSpPr>
                <a:spLocks noChangeArrowheads="1"/>
              </p:cNvSpPr>
              <p:nvPr/>
            </p:nvSpPr>
            <p:spPr bwMode="auto">
              <a:xfrm>
                <a:off x="1066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4" name="AutoShape 11"/>
              <p:cNvSpPr>
                <a:spLocks noChangeArrowheads="1"/>
              </p:cNvSpPr>
              <p:nvPr/>
            </p:nvSpPr>
            <p:spPr bwMode="auto">
              <a:xfrm>
                <a:off x="1338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96" name="AutoShape 12"/>
            <p:cNvSpPr>
              <a:spLocks noChangeArrowheads="1"/>
            </p:cNvSpPr>
            <p:nvPr/>
          </p:nvSpPr>
          <p:spPr bwMode="auto">
            <a:xfrm>
              <a:off x="703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7" name="AutoShape 13"/>
            <p:cNvSpPr>
              <a:spLocks noChangeArrowheads="1"/>
            </p:cNvSpPr>
            <p:nvPr/>
          </p:nvSpPr>
          <p:spPr bwMode="auto">
            <a:xfrm>
              <a:off x="975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8" name="AutoShape 15"/>
            <p:cNvSpPr>
              <a:spLocks noChangeArrowheads="1"/>
            </p:cNvSpPr>
            <p:nvPr/>
          </p:nvSpPr>
          <p:spPr bwMode="auto">
            <a:xfrm>
              <a:off x="1247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5" name="Group 28"/>
          <p:cNvGrpSpPr>
            <a:grpSpLocks/>
          </p:cNvGrpSpPr>
          <p:nvPr/>
        </p:nvGrpSpPr>
        <p:grpSpPr bwMode="auto">
          <a:xfrm>
            <a:off x="611560" y="2276872"/>
            <a:ext cx="1116013" cy="539750"/>
            <a:chOff x="703" y="1570"/>
            <a:chExt cx="1066" cy="522"/>
          </a:xfrm>
          <a:blipFill>
            <a:blip r:embed="rId3"/>
            <a:tile tx="0" ty="0" sx="100000" sy="100000" flip="none" algn="tl"/>
          </a:blipFill>
        </p:grpSpPr>
        <p:grpSp>
          <p:nvGrpSpPr>
            <p:cNvPr id="206" name="Group 29"/>
            <p:cNvGrpSpPr>
              <a:grpSpLocks/>
            </p:cNvGrpSpPr>
            <p:nvPr/>
          </p:nvGrpSpPr>
          <p:grpSpPr bwMode="auto">
            <a:xfrm>
              <a:off x="793" y="1570"/>
              <a:ext cx="976" cy="431"/>
              <a:chOff x="793" y="1570"/>
              <a:chExt cx="976" cy="431"/>
            </a:xfrm>
            <a:grpFill/>
          </p:grpSpPr>
          <p:sp>
            <p:nvSpPr>
              <p:cNvPr id="210" name="AutoShape 30"/>
              <p:cNvSpPr>
                <a:spLocks noChangeArrowheads="1"/>
              </p:cNvSpPr>
              <p:nvPr/>
            </p:nvSpPr>
            <p:spPr bwMode="auto">
              <a:xfrm>
                <a:off x="884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" name="AutoShape 31"/>
              <p:cNvSpPr>
                <a:spLocks noChangeArrowheads="1"/>
              </p:cNvSpPr>
              <p:nvPr/>
            </p:nvSpPr>
            <p:spPr bwMode="auto">
              <a:xfrm>
                <a:off x="1156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" name="AutoShape 32"/>
              <p:cNvSpPr>
                <a:spLocks noChangeArrowheads="1"/>
              </p:cNvSpPr>
              <p:nvPr/>
            </p:nvSpPr>
            <p:spPr bwMode="auto">
              <a:xfrm>
                <a:off x="1429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3" name="AutoShape 33"/>
              <p:cNvSpPr>
                <a:spLocks noChangeArrowheads="1"/>
              </p:cNvSpPr>
              <p:nvPr/>
            </p:nvSpPr>
            <p:spPr bwMode="auto">
              <a:xfrm>
                <a:off x="793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4" name="AutoShape 34"/>
              <p:cNvSpPr>
                <a:spLocks noChangeArrowheads="1"/>
              </p:cNvSpPr>
              <p:nvPr/>
            </p:nvSpPr>
            <p:spPr bwMode="auto">
              <a:xfrm>
                <a:off x="1066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" name="AutoShape 35"/>
              <p:cNvSpPr>
                <a:spLocks noChangeArrowheads="1"/>
              </p:cNvSpPr>
              <p:nvPr/>
            </p:nvSpPr>
            <p:spPr bwMode="auto">
              <a:xfrm>
                <a:off x="1338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7" name="AutoShape 36"/>
            <p:cNvSpPr>
              <a:spLocks noChangeArrowheads="1"/>
            </p:cNvSpPr>
            <p:nvPr/>
          </p:nvSpPr>
          <p:spPr bwMode="auto">
            <a:xfrm>
              <a:off x="703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" name="AutoShape 37"/>
            <p:cNvSpPr>
              <a:spLocks noChangeArrowheads="1"/>
            </p:cNvSpPr>
            <p:nvPr/>
          </p:nvSpPr>
          <p:spPr bwMode="auto">
            <a:xfrm>
              <a:off x="975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9" name="AutoShape 38"/>
            <p:cNvSpPr>
              <a:spLocks noChangeArrowheads="1"/>
            </p:cNvSpPr>
            <p:nvPr/>
          </p:nvSpPr>
          <p:spPr bwMode="auto">
            <a:xfrm>
              <a:off x="1247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16" name="Group 17"/>
          <p:cNvGrpSpPr>
            <a:grpSpLocks/>
          </p:cNvGrpSpPr>
          <p:nvPr/>
        </p:nvGrpSpPr>
        <p:grpSpPr bwMode="auto">
          <a:xfrm>
            <a:off x="611560" y="2069764"/>
            <a:ext cx="1116013" cy="539750"/>
            <a:chOff x="703" y="1570"/>
            <a:chExt cx="1066" cy="522"/>
          </a:xfrm>
          <a:blipFill>
            <a:blip r:embed="rId3"/>
            <a:tile tx="0" ty="0" sx="100000" sy="100000" flip="none" algn="tl"/>
          </a:blipFill>
        </p:grpSpPr>
        <p:grpSp>
          <p:nvGrpSpPr>
            <p:cNvPr id="217" name="Group 18"/>
            <p:cNvGrpSpPr>
              <a:grpSpLocks/>
            </p:cNvGrpSpPr>
            <p:nvPr/>
          </p:nvGrpSpPr>
          <p:grpSpPr bwMode="auto">
            <a:xfrm>
              <a:off x="793" y="1570"/>
              <a:ext cx="976" cy="431"/>
              <a:chOff x="793" y="1570"/>
              <a:chExt cx="976" cy="431"/>
            </a:xfrm>
            <a:grpFill/>
          </p:grpSpPr>
          <p:sp>
            <p:nvSpPr>
              <p:cNvPr id="221" name="AutoShape 19"/>
              <p:cNvSpPr>
                <a:spLocks noChangeArrowheads="1"/>
              </p:cNvSpPr>
              <p:nvPr/>
            </p:nvSpPr>
            <p:spPr bwMode="auto">
              <a:xfrm>
                <a:off x="884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2" name="AutoShape 20"/>
              <p:cNvSpPr>
                <a:spLocks noChangeArrowheads="1"/>
              </p:cNvSpPr>
              <p:nvPr/>
            </p:nvSpPr>
            <p:spPr bwMode="auto">
              <a:xfrm>
                <a:off x="1156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3" name="AutoShape 21"/>
              <p:cNvSpPr>
                <a:spLocks noChangeArrowheads="1"/>
              </p:cNvSpPr>
              <p:nvPr/>
            </p:nvSpPr>
            <p:spPr bwMode="auto">
              <a:xfrm>
                <a:off x="1429" y="1570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4" name="AutoShape 22"/>
              <p:cNvSpPr>
                <a:spLocks noChangeArrowheads="1"/>
              </p:cNvSpPr>
              <p:nvPr/>
            </p:nvSpPr>
            <p:spPr bwMode="auto">
              <a:xfrm>
                <a:off x="793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5" name="AutoShape 23"/>
              <p:cNvSpPr>
                <a:spLocks noChangeArrowheads="1"/>
              </p:cNvSpPr>
              <p:nvPr/>
            </p:nvSpPr>
            <p:spPr bwMode="auto">
              <a:xfrm>
                <a:off x="1066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6" name="AutoShape 24"/>
              <p:cNvSpPr>
                <a:spLocks noChangeArrowheads="1"/>
              </p:cNvSpPr>
              <p:nvPr/>
            </p:nvSpPr>
            <p:spPr bwMode="auto">
              <a:xfrm>
                <a:off x="1338" y="1661"/>
                <a:ext cx="340" cy="340"/>
              </a:xfrm>
              <a:prstGeom prst="cube">
                <a:avLst>
                  <a:gd name="adj" fmla="val 250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18" name="AutoShape 25"/>
            <p:cNvSpPr>
              <a:spLocks noChangeArrowheads="1"/>
            </p:cNvSpPr>
            <p:nvPr/>
          </p:nvSpPr>
          <p:spPr bwMode="auto">
            <a:xfrm>
              <a:off x="703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9" name="AutoShape 26"/>
            <p:cNvSpPr>
              <a:spLocks noChangeArrowheads="1"/>
            </p:cNvSpPr>
            <p:nvPr/>
          </p:nvSpPr>
          <p:spPr bwMode="auto">
            <a:xfrm>
              <a:off x="975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0" name="AutoShape 27"/>
            <p:cNvSpPr>
              <a:spLocks noChangeArrowheads="1"/>
            </p:cNvSpPr>
            <p:nvPr/>
          </p:nvSpPr>
          <p:spPr bwMode="auto">
            <a:xfrm>
              <a:off x="1247" y="1752"/>
              <a:ext cx="340" cy="340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cxnSp>
        <p:nvCxnSpPr>
          <p:cNvPr id="8" name="Přímá spojnice 7"/>
          <p:cNvCxnSpPr/>
          <p:nvPr/>
        </p:nvCxnSpPr>
        <p:spPr>
          <a:xfrm flipV="1">
            <a:off x="0" y="3421380"/>
            <a:ext cx="914400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4"/>
          <p:cNvSpPr txBox="1">
            <a:spLocks noChangeArrowheads="1"/>
          </p:cNvSpPr>
          <p:nvPr/>
        </p:nvSpPr>
        <p:spPr>
          <a:xfrm>
            <a:off x="4360406" y="3212976"/>
            <a:ext cx="4783594" cy="702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Vypočítej objem kvádru z obrázku. </a:t>
            </a:r>
            <a:endParaRPr lang="cs-CZ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Line 7"/>
          <p:cNvSpPr>
            <a:spLocks noChangeShapeType="1"/>
          </p:cNvSpPr>
          <p:nvPr/>
        </p:nvSpPr>
        <p:spPr bwMode="auto">
          <a:xfrm flipH="1">
            <a:off x="135075" y="5575178"/>
            <a:ext cx="860" cy="3457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43" name="Line 8"/>
          <p:cNvSpPr>
            <a:spLocks noChangeShapeType="1"/>
          </p:cNvSpPr>
          <p:nvPr/>
        </p:nvSpPr>
        <p:spPr bwMode="auto">
          <a:xfrm>
            <a:off x="1074297" y="5623181"/>
            <a:ext cx="0" cy="284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44" name="Line 9"/>
          <p:cNvSpPr>
            <a:spLocks noChangeShapeType="1"/>
          </p:cNvSpPr>
          <p:nvPr/>
        </p:nvSpPr>
        <p:spPr bwMode="auto">
          <a:xfrm flipV="1">
            <a:off x="135075" y="5902503"/>
            <a:ext cx="950737" cy="184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45" name="Line 12"/>
          <p:cNvSpPr>
            <a:spLocks noChangeShapeType="1"/>
          </p:cNvSpPr>
          <p:nvPr/>
        </p:nvSpPr>
        <p:spPr bwMode="auto">
          <a:xfrm rot="16200000">
            <a:off x="1505045" y="5186583"/>
            <a:ext cx="1" cy="229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47" name="Line 14"/>
          <p:cNvSpPr>
            <a:spLocks noChangeShapeType="1"/>
          </p:cNvSpPr>
          <p:nvPr/>
        </p:nvSpPr>
        <p:spPr bwMode="auto">
          <a:xfrm rot="16200000" flipV="1">
            <a:off x="1151617" y="4833157"/>
            <a:ext cx="9361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48" name="Text Box 15"/>
          <p:cNvSpPr txBox="1">
            <a:spLocks noChangeArrowheads="1"/>
          </p:cNvSpPr>
          <p:nvPr/>
        </p:nvSpPr>
        <p:spPr bwMode="auto">
          <a:xfrm rot="16200000">
            <a:off x="1161735" y="4552898"/>
            <a:ext cx="1041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 =  4 cm</a:t>
            </a:r>
          </a:p>
        </p:txBody>
      </p:sp>
      <p:sp>
        <p:nvSpPr>
          <p:cNvPr id="249" name="Line 17"/>
          <p:cNvSpPr>
            <a:spLocks noChangeShapeType="1"/>
          </p:cNvSpPr>
          <p:nvPr/>
        </p:nvSpPr>
        <p:spPr bwMode="auto">
          <a:xfrm>
            <a:off x="1381532" y="5296705"/>
            <a:ext cx="166556" cy="189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50" name="Line 18"/>
          <p:cNvSpPr>
            <a:spLocks noChangeShapeType="1"/>
          </p:cNvSpPr>
          <p:nvPr/>
        </p:nvSpPr>
        <p:spPr bwMode="auto">
          <a:xfrm>
            <a:off x="1065584" y="5606747"/>
            <a:ext cx="166556" cy="189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51" name="Line 20"/>
          <p:cNvSpPr>
            <a:spLocks noChangeShapeType="1"/>
          </p:cNvSpPr>
          <p:nvPr/>
        </p:nvSpPr>
        <p:spPr bwMode="auto">
          <a:xfrm flipH="1">
            <a:off x="1239280" y="5463729"/>
            <a:ext cx="304893" cy="3326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2" name="Text Box 21"/>
          <p:cNvSpPr txBox="1">
            <a:spLocks noChangeArrowheads="1"/>
          </p:cNvSpPr>
          <p:nvPr/>
        </p:nvSpPr>
        <p:spPr bwMode="auto">
          <a:xfrm rot="18707153">
            <a:off x="1125619" y="5495419"/>
            <a:ext cx="7583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 = 4 cm</a:t>
            </a:r>
          </a:p>
        </p:txBody>
      </p:sp>
      <p:sp>
        <p:nvSpPr>
          <p:cNvPr id="253" name="Line 12"/>
          <p:cNvSpPr>
            <a:spLocks noChangeShapeType="1"/>
          </p:cNvSpPr>
          <p:nvPr/>
        </p:nvSpPr>
        <p:spPr bwMode="auto">
          <a:xfrm rot="16200000">
            <a:off x="1505045" y="4250477"/>
            <a:ext cx="1" cy="229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54" name="Text Box 10"/>
          <p:cNvSpPr txBox="1">
            <a:spLocks noChangeArrowheads="1"/>
          </p:cNvSpPr>
          <p:nvPr/>
        </p:nvSpPr>
        <p:spPr bwMode="auto">
          <a:xfrm>
            <a:off x="-159893" y="5847572"/>
            <a:ext cx="1727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 = 4 cm</a:t>
            </a:r>
          </a:p>
        </p:txBody>
      </p:sp>
      <p:sp>
        <p:nvSpPr>
          <p:cNvPr id="255" name="Text Box 22"/>
          <p:cNvSpPr txBox="1">
            <a:spLocks noChangeArrowheads="1"/>
          </p:cNvSpPr>
          <p:nvPr/>
        </p:nvSpPr>
        <p:spPr bwMode="auto">
          <a:xfrm>
            <a:off x="6374021" y="4269824"/>
            <a:ext cx="1943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a . b . c</a:t>
            </a:r>
          </a:p>
        </p:txBody>
      </p:sp>
      <p:sp>
        <p:nvSpPr>
          <p:cNvPr id="256" name="Text Box 23"/>
          <p:cNvSpPr txBox="1">
            <a:spLocks noChangeArrowheads="1"/>
          </p:cNvSpPr>
          <p:nvPr/>
        </p:nvSpPr>
        <p:spPr bwMode="auto">
          <a:xfrm>
            <a:off x="6397284" y="4612468"/>
            <a:ext cx="1943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4 . 3 . 6</a:t>
            </a:r>
          </a:p>
        </p:txBody>
      </p:sp>
      <p:sp>
        <p:nvSpPr>
          <p:cNvPr id="257" name="Text Box 24"/>
          <p:cNvSpPr txBox="1">
            <a:spLocks noChangeArrowheads="1"/>
          </p:cNvSpPr>
          <p:nvPr/>
        </p:nvSpPr>
        <p:spPr bwMode="auto">
          <a:xfrm>
            <a:off x="6394245" y="4884065"/>
            <a:ext cx="1943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72 cm</a:t>
            </a:r>
            <a:r>
              <a:rPr lang="cs-CZ" sz="16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8" name="Text Box 25"/>
          <p:cNvSpPr txBox="1">
            <a:spLocks noChangeArrowheads="1"/>
          </p:cNvSpPr>
          <p:nvPr/>
        </p:nvSpPr>
        <p:spPr bwMode="auto">
          <a:xfrm>
            <a:off x="6252225" y="5301208"/>
            <a:ext cx="28053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Objem kvádru na obrázku je 72 cm</a:t>
            </a:r>
            <a:r>
              <a:rPr lang="cs-CZ" sz="14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9" name="Rectangle 4"/>
          <p:cNvSpPr txBox="1">
            <a:spLocks noChangeArrowheads="1"/>
          </p:cNvSpPr>
          <p:nvPr/>
        </p:nvSpPr>
        <p:spPr>
          <a:xfrm>
            <a:off x="0" y="3306536"/>
            <a:ext cx="4783594" cy="77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Vypočítej objem krychle z obrázku. </a:t>
            </a:r>
          </a:p>
          <a:p>
            <a:pPr algn="l"/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(můžeš kliknout na řešení)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Text Box 10"/>
          <p:cNvSpPr txBox="1">
            <a:spLocks noChangeArrowheads="1"/>
          </p:cNvSpPr>
          <p:nvPr/>
        </p:nvSpPr>
        <p:spPr bwMode="auto">
          <a:xfrm>
            <a:off x="4247713" y="6028343"/>
            <a:ext cx="1727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 = 4 cm</a:t>
            </a:r>
          </a:p>
        </p:txBody>
      </p:sp>
      <p:sp>
        <p:nvSpPr>
          <p:cNvPr id="263" name="Line 7"/>
          <p:cNvSpPr>
            <a:spLocks noChangeShapeType="1"/>
          </p:cNvSpPr>
          <p:nvPr/>
        </p:nvSpPr>
        <p:spPr bwMode="auto">
          <a:xfrm>
            <a:off x="4555529" y="5807088"/>
            <a:ext cx="0" cy="284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4" name="Line 7"/>
          <p:cNvSpPr>
            <a:spLocks noChangeShapeType="1"/>
          </p:cNvSpPr>
          <p:nvPr/>
        </p:nvSpPr>
        <p:spPr bwMode="auto">
          <a:xfrm>
            <a:off x="5493728" y="5818901"/>
            <a:ext cx="0" cy="284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5" name="Line 9"/>
          <p:cNvSpPr>
            <a:spLocks noChangeShapeType="1"/>
          </p:cNvSpPr>
          <p:nvPr/>
        </p:nvSpPr>
        <p:spPr bwMode="auto">
          <a:xfrm>
            <a:off x="4555529" y="6103285"/>
            <a:ext cx="9359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66" name="Line 18"/>
          <p:cNvSpPr>
            <a:spLocks noChangeShapeType="1"/>
          </p:cNvSpPr>
          <p:nvPr/>
        </p:nvSpPr>
        <p:spPr bwMode="auto">
          <a:xfrm>
            <a:off x="5485355" y="5826182"/>
            <a:ext cx="166556" cy="189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7" name="Line 18"/>
          <p:cNvSpPr>
            <a:spLocks noChangeShapeType="1"/>
          </p:cNvSpPr>
          <p:nvPr/>
        </p:nvSpPr>
        <p:spPr bwMode="auto">
          <a:xfrm>
            <a:off x="5790572" y="5575784"/>
            <a:ext cx="153141" cy="1524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8" name="Line 20"/>
          <p:cNvSpPr>
            <a:spLocks noChangeShapeType="1"/>
          </p:cNvSpPr>
          <p:nvPr/>
        </p:nvSpPr>
        <p:spPr bwMode="auto">
          <a:xfrm flipH="1">
            <a:off x="5648558" y="5728265"/>
            <a:ext cx="295155" cy="3021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0" name="Text Box 21"/>
          <p:cNvSpPr txBox="1">
            <a:spLocks noChangeArrowheads="1"/>
          </p:cNvSpPr>
          <p:nvPr/>
        </p:nvSpPr>
        <p:spPr bwMode="auto">
          <a:xfrm rot="18707153">
            <a:off x="5522573" y="5774946"/>
            <a:ext cx="7583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b = 3 cm</a:t>
            </a:r>
          </a:p>
        </p:txBody>
      </p:sp>
      <p:sp>
        <p:nvSpPr>
          <p:cNvPr id="271" name="Line 12"/>
          <p:cNvSpPr>
            <a:spLocks noChangeShapeType="1"/>
          </p:cNvSpPr>
          <p:nvPr/>
        </p:nvSpPr>
        <p:spPr bwMode="auto">
          <a:xfrm rot="16200000">
            <a:off x="5910763" y="4084789"/>
            <a:ext cx="1" cy="229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72" name="Line 12"/>
          <p:cNvSpPr>
            <a:spLocks noChangeShapeType="1"/>
          </p:cNvSpPr>
          <p:nvPr/>
        </p:nvSpPr>
        <p:spPr bwMode="auto">
          <a:xfrm rot="16200000">
            <a:off x="5910762" y="5461158"/>
            <a:ext cx="1" cy="229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/>
          </a:p>
        </p:txBody>
      </p:sp>
      <p:sp>
        <p:nvSpPr>
          <p:cNvPr id="273" name="Line 14"/>
          <p:cNvSpPr>
            <a:spLocks noChangeShapeType="1"/>
          </p:cNvSpPr>
          <p:nvPr/>
        </p:nvSpPr>
        <p:spPr bwMode="auto">
          <a:xfrm rot="16200000">
            <a:off x="5315161" y="4896291"/>
            <a:ext cx="1420455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75" name="Text Box 15"/>
          <p:cNvSpPr txBox="1">
            <a:spLocks noChangeArrowheads="1"/>
          </p:cNvSpPr>
          <p:nvPr/>
        </p:nvSpPr>
        <p:spPr bwMode="auto">
          <a:xfrm rot="16200000">
            <a:off x="5605210" y="4878988"/>
            <a:ext cx="1041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c =  6 cm</a:t>
            </a:r>
          </a:p>
        </p:txBody>
      </p:sp>
      <p:sp>
        <p:nvSpPr>
          <p:cNvPr id="278" name="Text Box 25"/>
          <p:cNvSpPr txBox="1">
            <a:spLocks noChangeArrowheads="1"/>
          </p:cNvSpPr>
          <p:nvPr/>
        </p:nvSpPr>
        <p:spPr bwMode="auto">
          <a:xfrm>
            <a:off x="1979713" y="5330793"/>
            <a:ext cx="25062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Objem krychle na </a:t>
            </a: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obrázku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 64 cm</a:t>
            </a:r>
            <a:r>
              <a:rPr lang="cs-CZ" sz="14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6" name="Text Box 22"/>
          <p:cNvSpPr txBox="1">
            <a:spLocks noChangeArrowheads="1"/>
          </p:cNvSpPr>
          <p:nvPr/>
        </p:nvSpPr>
        <p:spPr bwMode="auto">
          <a:xfrm>
            <a:off x="2052836" y="4352844"/>
            <a:ext cx="1943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a . a . a</a:t>
            </a:r>
          </a:p>
        </p:txBody>
      </p:sp>
      <p:sp>
        <p:nvSpPr>
          <p:cNvPr id="277" name="Text Box 23"/>
          <p:cNvSpPr txBox="1">
            <a:spLocks noChangeArrowheads="1"/>
          </p:cNvSpPr>
          <p:nvPr/>
        </p:nvSpPr>
        <p:spPr bwMode="auto">
          <a:xfrm>
            <a:off x="2051719" y="4730305"/>
            <a:ext cx="1943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4 . 4 . 4</a:t>
            </a:r>
          </a:p>
        </p:txBody>
      </p:sp>
      <p:sp>
        <p:nvSpPr>
          <p:cNvPr id="279" name="Text Box 24"/>
          <p:cNvSpPr txBox="1">
            <a:spLocks noChangeArrowheads="1"/>
          </p:cNvSpPr>
          <p:nvPr/>
        </p:nvSpPr>
        <p:spPr bwMode="auto">
          <a:xfrm>
            <a:off x="2051720" y="4999771"/>
            <a:ext cx="1943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64 cm</a:t>
            </a:r>
            <a:r>
              <a:rPr lang="cs-CZ" sz="16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105207" y="3983512"/>
            <a:ext cx="143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</p:txBody>
      </p:sp>
      <p:sp>
        <p:nvSpPr>
          <p:cNvPr id="280" name="TextovéPole 279"/>
          <p:cNvSpPr txBox="1"/>
          <p:nvPr/>
        </p:nvSpPr>
        <p:spPr>
          <a:xfrm>
            <a:off x="6422497" y="3967800"/>
            <a:ext cx="143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</p:txBody>
      </p:sp>
      <p:sp>
        <p:nvSpPr>
          <p:cNvPr id="241" name="AutoShape 5"/>
          <p:cNvSpPr>
            <a:spLocks noChangeArrowheads="1"/>
          </p:cNvSpPr>
          <p:nvPr/>
        </p:nvSpPr>
        <p:spPr bwMode="auto">
          <a:xfrm>
            <a:off x="135075" y="4336913"/>
            <a:ext cx="1235043" cy="1294184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261" name="AutoShape 5"/>
          <p:cNvSpPr>
            <a:spLocks noChangeArrowheads="1"/>
          </p:cNvSpPr>
          <p:nvPr/>
        </p:nvSpPr>
        <p:spPr bwMode="auto">
          <a:xfrm>
            <a:off x="4555530" y="4181110"/>
            <a:ext cx="1235042" cy="1678453"/>
          </a:xfrm>
          <a:prstGeom prst="cube">
            <a:avLst>
              <a:gd name="adj" fmla="val 2500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050">
              <a:solidFill>
                <a:srgbClr val="002060"/>
              </a:solidFill>
            </a:endParaRPr>
          </a:p>
        </p:txBody>
      </p:sp>
      <p:sp>
        <p:nvSpPr>
          <p:cNvPr id="123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20833 -0.0629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20677 -0.0289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-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0.20677 0.0078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15209 -0.1256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2662 L 0.15209 -0.0833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5532 L 0.15209 -0.0363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5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5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5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5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5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5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5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5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5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500"/>
                            </p:stCondLst>
                            <p:childTnLst>
                              <p:par>
                                <p:cTn id="21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21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5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3" grpId="0" animBg="1"/>
      <p:bldP spid="169" grpId="0" animBg="1"/>
      <p:bldP spid="260" grpId="0" animBg="1"/>
      <p:bldP spid="240" grpId="0" animBg="1"/>
      <p:bldP spid="5" grpId="0"/>
      <p:bldP spid="10" grpId="0"/>
      <p:bldP spid="10" grpId="1"/>
      <p:bldP spid="22" grpId="0"/>
      <p:bldP spid="24" grpId="0"/>
      <p:bldP spid="92" grpId="0"/>
      <p:bldP spid="92" grpId="1"/>
      <p:bldP spid="168" grpId="0"/>
      <p:bldP spid="170" grpId="0"/>
      <p:bldP spid="227" grpId="0"/>
      <p:bldP spid="242" grpId="0" animBg="1"/>
      <p:bldP spid="243" grpId="0" animBg="1"/>
      <p:bldP spid="244" grpId="0" animBg="1"/>
      <p:bldP spid="245" grpId="0" animBg="1"/>
      <p:bldP spid="247" grpId="0" animBg="1"/>
      <p:bldP spid="248" grpId="0"/>
      <p:bldP spid="249" grpId="0" animBg="1"/>
      <p:bldP spid="250" grpId="0" animBg="1"/>
      <p:bldP spid="251" grpId="0" animBg="1"/>
      <p:bldP spid="252" grpId="0"/>
      <p:bldP spid="253" grpId="0" animBg="1"/>
      <p:bldP spid="254" grpId="0"/>
      <p:bldP spid="255" grpId="0"/>
      <p:bldP spid="256" grpId="0"/>
      <p:bldP spid="257" grpId="0"/>
      <p:bldP spid="258" grpId="0"/>
      <p:bldP spid="259" grpId="0"/>
      <p:bldP spid="262" grpId="0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70" grpId="0"/>
      <p:bldP spid="271" grpId="0" animBg="1"/>
      <p:bldP spid="272" grpId="0" animBg="1"/>
      <p:bldP spid="273" grpId="0" animBg="1"/>
      <p:bldP spid="275" grpId="0"/>
      <p:bldP spid="278" grpId="0"/>
      <p:bldP spid="276" grpId="0"/>
      <p:bldP spid="277" grpId="0"/>
      <p:bldP spid="279" grpId="0"/>
      <p:bldP spid="13" grpId="0"/>
      <p:bldP spid="280" grpId="0"/>
      <p:bldP spid="241" grpId="0" animBg="1"/>
      <p:bldP spid="261" grpId="0" animBg="1"/>
    </p:bldLst>
  </p:timing>
</p:sld>
</file>

<file path=ppt/theme/theme1.xml><?xml version="1.0" encoding="utf-8"?>
<a:theme xmlns:a="http://schemas.openxmlformats.org/drawingml/2006/main" name="Šablona dumek matematik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dumek matematiky</Template>
  <TotalTime>1320</TotalTime>
  <Words>245</Words>
  <Application>Microsoft Office PowerPoint</Application>
  <PresentationFormat>Předvádění na obrazovce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Šablona dumek matematiky</vt:lpstr>
      <vt:lpstr>14.2 Co bychom nejprve měli umět</vt:lpstr>
      <vt:lpstr>14.3 Objem krychle a kvádru</vt:lpstr>
    </vt:vector>
  </TitlesOfParts>
  <Company>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Objem krychle a kvádru</dc:title>
  <dc:creator>Maruška</dc:creator>
  <cp:lastModifiedBy>admin</cp:lastModifiedBy>
  <cp:revision>110</cp:revision>
  <dcterms:created xsi:type="dcterms:W3CDTF">2010-12-23T12:00:55Z</dcterms:created>
  <dcterms:modified xsi:type="dcterms:W3CDTF">2020-03-16T11:39:07Z</dcterms:modified>
</cp:coreProperties>
</file>